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408" autoAdjust="0"/>
    <p:restoredTop sz="66357" autoAdjust="0"/>
  </p:normalViewPr>
  <p:slideViewPr>
    <p:cSldViewPr snapToGrid="0">
      <p:cViewPr varScale="1">
        <p:scale>
          <a:sx n="107" d="100"/>
          <a:sy n="107" d="100"/>
        </p:scale>
        <p:origin x="142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9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a:p>
        </p:txBody>
      </p:sp>
      <p:sp>
        <p:nvSpPr>
          <p:cNvPr id="4" name="Slide Image Placeholder 3"/>
          <p:cNvSpPr>
            <a:spLocks noGrp="1" noRot="1" noChangeAspect="1"/>
          </p:cNvSpPr>
          <p:nvPr>
            <p:ph type="sldImg" idx="2" hasCustomPrompt="1"/>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*Note: This Power Point is for an event with Families and children present. You can find more support in your </a:t>
            </a:r>
            <a:r>
              <a:rPr lang="en-US" i="1" dirty="0"/>
              <a:t>Pre-K Teacher, Leader and Staff Handbook.</a:t>
            </a:r>
          </a:p>
          <a:p>
            <a:pPr algn="l" rtl="0"/>
            <a:endParaRPr lang="en-US" i="1" dirty="0"/>
          </a:p>
          <a:p>
            <a:pPr algn="l" rtl="0"/>
            <a:r>
              <a:rPr lang="en-US" b="1" dirty="0"/>
              <a:t>Welcome/Ice-breaker (5-10 </a:t>
            </a:r>
            <a:r>
              <a:rPr lang="en-US" b="1" dirty="0" err="1"/>
              <a:t>mins</a:t>
            </a:r>
            <a:r>
              <a:rPr lang="en-US" b="1" dirty="0"/>
              <a:t>)</a:t>
            </a:r>
          </a:p>
          <a:p>
            <a:pPr algn="l" rtl="0"/>
            <a:endParaRPr lang="en-US" i="1" dirty="0"/>
          </a:p>
          <a:p>
            <a:pPr marL="171450" indent="-171450" algn="l" rtl="0">
              <a:buFont typeface="Arial" panose="020B0604020202020204" pitchFamily="34" charset="0"/>
              <a:buChar char="•"/>
            </a:pPr>
            <a:r>
              <a:rPr lang="en-US" dirty="0"/>
              <a:t>Greet families warmly. </a:t>
            </a:r>
          </a:p>
          <a:p>
            <a:pPr algn="l" rtl="0"/>
            <a:r>
              <a:rPr lang="en-US" dirty="0"/>
              <a:t>*Have a plan to welcome latecomers and transition them smoothly into the current activity.</a:t>
            </a:r>
          </a:p>
          <a:p>
            <a:pPr algn="l" rtl="0"/>
            <a:endParaRPr lang="en-US" dirty="0"/>
          </a:p>
          <a:p>
            <a:pPr algn="l" rtl="0"/>
            <a:r>
              <a:rPr lang="en-US" dirty="0"/>
              <a:t>Invite families to build with the </a:t>
            </a:r>
            <a:r>
              <a:rPr lang="en-US" i="1" dirty="0"/>
              <a:t>Fun with Feelings </a:t>
            </a:r>
            <a:r>
              <a:rPr lang="en-US" dirty="0"/>
              <a:t>cards however they choose. Demonstrate how to line up the slits to fit the cards together. You might also have an example structure set up to demonstrate.</a:t>
            </a:r>
          </a:p>
          <a:p>
            <a:pPr algn="l" rtl="0"/>
            <a:endParaRPr lang="en-US" dirty="0"/>
          </a:p>
          <a:p>
            <a:pPr algn="l" rtl="0"/>
            <a:r>
              <a:rPr lang="en-US" dirty="0"/>
              <a:t>• Encourage families to play and talk with each other. </a:t>
            </a:r>
          </a:p>
          <a:p>
            <a:pPr lvl="0" algn="l" rtl="0"/>
            <a:endParaRPr lang="en-US" dirty="0"/>
          </a:p>
          <a:p>
            <a:pPr lvl="0" algn="l" rtl="0"/>
            <a:r>
              <a:rPr lang="en-US" dirty="0"/>
              <a:t>Reinforce children’s creativity, effort, and social-emotional skills (e.g., sharing, taking turns) using positive narration or specific praise. Consider using the examples from the </a:t>
            </a:r>
            <a:r>
              <a:rPr lang="en-US" i="1" dirty="0"/>
              <a:t>Fun with Feelings </a:t>
            </a:r>
            <a:r>
              <a:rPr lang="en-US" dirty="0"/>
              <a:t>Handbook.</a:t>
            </a:r>
          </a:p>
          <a:p>
            <a:pPr algn="l" rtl="0"/>
            <a:r>
              <a:rPr lang="en-US" i="1" dirty="0"/>
              <a:t>For example, you could say:</a:t>
            </a:r>
            <a:endParaRPr lang="en-US" dirty="0"/>
          </a:p>
          <a:p>
            <a:pPr algn="l" rtl="0"/>
            <a:r>
              <a:rPr lang="en-US" dirty="0"/>
              <a:t>“Wow you’re flying the card like an airplane! That’s a great use of your imagination.”</a:t>
            </a:r>
          </a:p>
          <a:p>
            <a:pPr algn="l" rtl="0"/>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smtClean="0"/>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lgn="l" rtl="0"/>
            <a:r>
              <a:rPr lang="en-US" b="1" dirty="0"/>
              <a:t>Why is it important? (5 </a:t>
            </a:r>
            <a:r>
              <a:rPr lang="en-US" b="1" dirty="0" err="1"/>
              <a:t>mins</a:t>
            </a:r>
            <a:r>
              <a:rPr lang="en-US" b="1" dirty="0"/>
              <a:t>)</a:t>
            </a:r>
          </a:p>
          <a:p>
            <a:pPr lvl="0" algn="l" rtl="0"/>
            <a:endParaRPr lang="en-US" dirty="0"/>
          </a:p>
          <a:p>
            <a:pPr lvl="0" algn="l" rtl="0"/>
            <a:r>
              <a:rPr lang="en-US" dirty="0"/>
              <a:t>Briefly explain why it is important for children to learn about feelings. </a:t>
            </a:r>
          </a:p>
          <a:p>
            <a:pPr lvl="0" algn="l" rtl="0"/>
            <a:r>
              <a:rPr lang="en-US" dirty="0"/>
              <a:t>You might say:</a:t>
            </a:r>
          </a:p>
          <a:p>
            <a:pPr algn="l" rtl="0"/>
            <a:endParaRPr lang="en-US" sz="600" b="1" dirty="0"/>
          </a:p>
          <a:p>
            <a:pPr algn="l" rtl="0"/>
            <a:r>
              <a:rPr lang="en-US" i="1" dirty="0"/>
              <a:t>Young children at this age are just learning about feelings. </a:t>
            </a:r>
          </a:p>
          <a:p>
            <a:pPr algn="l" rtl="0"/>
            <a:r>
              <a:rPr lang="en-US" i="1" dirty="0"/>
              <a:t>It is common for them to yell and shout when they are happy, or to hit and throw things when they are angry.</a:t>
            </a:r>
          </a:p>
          <a:p>
            <a:pPr algn="l" rtl="0"/>
            <a:endParaRPr lang="en-US" sz="500" dirty="0"/>
          </a:p>
          <a:p>
            <a:pPr algn="l" rtl="0"/>
            <a:r>
              <a:rPr lang="en-US" dirty="0"/>
              <a:t>Repeat in child friendly language</a:t>
            </a:r>
            <a:r>
              <a:rPr lang="en-US" i="1" dirty="0"/>
              <a:t>:</a:t>
            </a:r>
            <a:endParaRPr lang="en-US" dirty="0"/>
          </a:p>
          <a:p>
            <a:pPr algn="l" rtl="0"/>
            <a:r>
              <a:rPr lang="en-US" i="1" dirty="0"/>
              <a:t>We all have strong feelings. Sometimes we feel happy, excited or proud. Sometimes we feel angry, sad or scared. We may feel frustrated sometimes when we’re learning to do something new.</a:t>
            </a:r>
          </a:p>
          <a:p>
            <a:pPr algn="l" rtl="0"/>
            <a:endParaRPr lang="en-US" sz="500" i="1" dirty="0"/>
          </a:p>
          <a:p>
            <a:pPr algn="l" rtl="0"/>
            <a:r>
              <a:rPr lang="en-US" i="1" dirty="0"/>
              <a:t>There is very strong evidence that learning to deal with feelings matters, from studies that start when children are young and follow their progress all the way through high school and into adult life. </a:t>
            </a:r>
          </a:p>
          <a:p>
            <a:pPr algn="l" rtl="0"/>
            <a:endParaRPr lang="en-US" sz="500" b="1" i="1" dirty="0"/>
          </a:p>
          <a:p>
            <a:pPr algn="l" rtl="0"/>
            <a:r>
              <a:rPr lang="en-US" dirty="0"/>
              <a:t>Option to walk through the infographic. Leave out any pieces you feel are inappropriate for children (e.g., the </a:t>
            </a:r>
            <a:r>
              <a:rPr lang="en-US" i="1" dirty="0"/>
              <a:t>drugs and alcohol).</a:t>
            </a:r>
          </a:p>
          <a:p>
            <a:pPr algn="l" rtl="0"/>
            <a:endParaRPr lang="en-US" sz="500" i="1" dirty="0"/>
          </a:p>
          <a:p>
            <a:pPr algn="l" rtl="0"/>
            <a:r>
              <a:rPr lang="en-US" sz="1000" dirty="0"/>
              <a:t>Say a little about how children learn about feelings in pre-K:</a:t>
            </a:r>
          </a:p>
          <a:p>
            <a:pPr algn="l" rtl="0"/>
            <a:r>
              <a:rPr lang="en-US" i="1" dirty="0"/>
              <a:t>One of the important things you’re learning in pre-K is to notice when you have a strong feeling in your body. You can tell a grown-up or a friend how you’re feeling. "I’m so excited I want to jump up and down!" Or, "I’m frustrated. I need help.“ </a:t>
            </a:r>
          </a:p>
          <a:p>
            <a:pPr algn="l" rtl="0"/>
            <a:r>
              <a:rPr lang="en-US" dirty="0"/>
              <a:t>*You may also want to add in specific examples of how children at your site or in your classroom have been learning about feelings. </a:t>
            </a:r>
            <a:endParaRPr lang="en-US" i="1" dirty="0"/>
          </a:p>
          <a:p>
            <a:pPr algn="l" rtl="0"/>
            <a:endParaRPr lang="en-US" sz="500" dirty="0"/>
          </a:p>
          <a:p>
            <a:pPr algn="l" rtl="0"/>
            <a:r>
              <a:rPr lang="en-US" b="1" dirty="0"/>
              <a:t>*HANDOUT AVAILABLE: </a:t>
            </a:r>
            <a:r>
              <a:rPr lang="en-US" dirty="0"/>
              <a:t>Note that this slide can be found on pages 4 &amp; 5 of your Teacher/Leader/Staff Handbook, and can be copied as a handout for families. It is also available to be printed online. </a:t>
            </a:r>
          </a:p>
          <a:p>
            <a:pPr lvl="0" algn="l" rtl="0"/>
            <a:endParaRPr lang="en-US" i="1" dirty="0"/>
          </a:p>
          <a:p>
            <a:pPr algn="l" rtl="0"/>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smtClean="0"/>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1" dirty="0"/>
              <a:t>Introduce Handbook and Model using the Fun with Feelings Cards (5 </a:t>
            </a:r>
            <a:r>
              <a:rPr lang="en-US" b="1" dirty="0" err="1"/>
              <a:t>mins</a:t>
            </a:r>
            <a:r>
              <a:rPr lang="en-US" b="1" dirty="0"/>
              <a:t>)</a:t>
            </a:r>
          </a:p>
          <a:p>
            <a:pPr algn="l" rtl="0"/>
            <a:endParaRPr lang="en-US" dirty="0"/>
          </a:p>
          <a:p>
            <a:pPr marL="171450" indent="-171450" algn="l" rtl="0">
              <a:buFont typeface="Arial" panose="020B0604020202020204" pitchFamily="34" charset="0"/>
              <a:buChar char="•"/>
            </a:pPr>
            <a:r>
              <a:rPr lang="en-US" dirty="0"/>
              <a:t>Show families the </a:t>
            </a:r>
            <a:r>
              <a:rPr lang="en-US" i="1" dirty="0"/>
              <a:t>Fun with Feelings </a:t>
            </a:r>
            <a:r>
              <a:rPr lang="en-US" dirty="0"/>
              <a:t>cards and the Family Handbook they will receive with their deck.</a:t>
            </a:r>
          </a:p>
          <a:p>
            <a:pPr marL="171450" indent="-171450" algn="l" rtl="0">
              <a:buFont typeface="Arial" panose="020B0604020202020204" pitchFamily="34" charset="0"/>
              <a:buChar char="•"/>
            </a:pPr>
            <a:r>
              <a:rPr lang="en-US" u="sng" dirty="0"/>
              <a:t>Show</a:t>
            </a:r>
            <a:r>
              <a:rPr lang="en-US" dirty="0"/>
              <a:t> the </a:t>
            </a:r>
            <a:r>
              <a:rPr lang="en-US" u="sng" dirty="0"/>
              <a:t>2 types of cards</a:t>
            </a:r>
            <a:r>
              <a:rPr lang="en-US" dirty="0"/>
              <a:t>: </a:t>
            </a:r>
          </a:p>
          <a:p>
            <a:pPr marL="628650" lvl="1" indent="-171450" algn="l" rtl="0">
              <a:buFont typeface="Arial" panose="020B0604020202020204" pitchFamily="34" charset="0"/>
              <a:buChar char="•"/>
            </a:pPr>
            <a:r>
              <a:rPr lang="en-US" dirty="0"/>
              <a:t>Orange “I feel” cards show different feelings.</a:t>
            </a:r>
          </a:p>
          <a:p>
            <a:pPr marL="628650" lvl="1" indent="-171450" algn="l" rtl="0">
              <a:buFont typeface="Arial" panose="020B0604020202020204" pitchFamily="34" charset="0"/>
              <a:buChar char="•"/>
            </a:pPr>
            <a:r>
              <a:rPr lang="en-US" dirty="0"/>
              <a:t>Purple “I can” cards show different actions you can take to express the feeling, calm down or feel better. </a:t>
            </a:r>
          </a:p>
          <a:p>
            <a:pPr marL="171450" lvl="0" indent="-171450" algn="l" rtl="0">
              <a:spcAft>
                <a:spcPts val="600"/>
              </a:spcAft>
              <a:buFont typeface="Arial" panose="020B0604020202020204" pitchFamily="34" charset="0"/>
              <a:buChar char="•"/>
            </a:pPr>
            <a:r>
              <a:rPr lang="en-US" i="1" dirty="0"/>
              <a:t>At the bottom of these cards there are little icons: a heart on the feelings cards and a lightbulb on the action cards. The </a:t>
            </a:r>
            <a:r>
              <a:rPr lang="en-US" i="1" u="sng" dirty="0"/>
              <a:t>icons match up together </a:t>
            </a:r>
            <a:r>
              <a:rPr lang="en-US" i="1" dirty="0"/>
              <a:t>when you connect a feeling to an action. </a:t>
            </a:r>
          </a:p>
          <a:p>
            <a:pPr marL="628650" lvl="1" indent="-171450" algn="l" rtl="0">
              <a:spcAft>
                <a:spcPts val="600"/>
              </a:spcAft>
              <a:buFont typeface="Arial" panose="020B0604020202020204" pitchFamily="34" charset="0"/>
              <a:buChar char="•"/>
            </a:pPr>
            <a:r>
              <a:rPr lang="en-US" dirty="0"/>
              <a:t>Demonstrate how the icons match up at the bottom when you put the cards together.</a:t>
            </a:r>
          </a:p>
          <a:p>
            <a:pPr marL="171450" lvl="0" indent="-171450" algn="l" rtl="0">
              <a:spcAft>
                <a:spcPts val="600"/>
              </a:spcAft>
              <a:buFont typeface="Arial" panose="020B0604020202020204" pitchFamily="34" charset="0"/>
              <a:buChar char="•"/>
            </a:pPr>
            <a:r>
              <a:rPr lang="en-US" i="1" dirty="0"/>
              <a:t>The cards can also be used to build with! </a:t>
            </a:r>
          </a:p>
          <a:p>
            <a:pPr marL="628650" lvl="1" indent="-171450" algn="l" rtl="0">
              <a:spcAft>
                <a:spcPts val="600"/>
              </a:spcAft>
              <a:buFont typeface="Arial" panose="020B0604020202020204" pitchFamily="34" charset="0"/>
              <a:buChar char="•"/>
            </a:pPr>
            <a:r>
              <a:rPr lang="en-US" dirty="0"/>
              <a:t>If you haven’t already, demonstrate how the cards can be used to build by connecting the slits.  </a:t>
            </a:r>
          </a:p>
          <a:p>
            <a:pPr lvl="1" algn="l" rtl="0"/>
            <a:endParaRPr lang="en-US" dirty="0"/>
          </a:p>
          <a:p>
            <a:pPr marL="171450" indent="-171450" algn="l" rtl="0">
              <a:buFont typeface="Arial" panose="020B0604020202020204" pitchFamily="34" charset="0"/>
              <a:buChar char="•"/>
            </a:pPr>
            <a:r>
              <a:rPr lang="en-US" u="sng" dirty="0"/>
              <a:t>Show</a:t>
            </a:r>
            <a:r>
              <a:rPr lang="en-US" dirty="0"/>
              <a:t> the three sets of </a:t>
            </a:r>
            <a:r>
              <a:rPr lang="en-US" u="sng" dirty="0"/>
              <a:t>instruction cards</a:t>
            </a:r>
            <a:r>
              <a:rPr lang="en-US" dirty="0"/>
              <a:t> - Build, Play, Teach. Convey that the cards are designed for families and children to use however they choose.</a:t>
            </a:r>
          </a:p>
          <a:p>
            <a:pPr algn="l" rtl="0"/>
            <a:endParaRPr lang="en-US" dirty="0"/>
          </a:p>
          <a:p>
            <a:pPr marL="171450" indent="-171450" algn="l" rtl="0">
              <a:buFont typeface="Arial" panose="020B0604020202020204" pitchFamily="34" charset="0"/>
              <a:buChar char="•"/>
            </a:pPr>
            <a:r>
              <a:rPr lang="en-US" u="sng" dirty="0"/>
              <a:t>Model</a:t>
            </a:r>
            <a:r>
              <a:rPr lang="en-US" dirty="0"/>
              <a:t> how you might use one of the ideas from the Handbook with a child. </a:t>
            </a:r>
          </a:p>
          <a:p>
            <a:pPr marL="628650" lvl="1" indent="-171450" algn="l" rtl="0">
              <a:spcAft>
                <a:spcPts val="600"/>
              </a:spcAft>
              <a:buFont typeface="Arial" panose="020B0604020202020204" pitchFamily="34" charset="0"/>
              <a:buChar char="•"/>
            </a:pPr>
            <a:r>
              <a:rPr lang="en-US" dirty="0"/>
              <a:t>For example, read “Make a Face” on the Play page in the family handbook (p. 4), hold up an “I feel” card, say the feeling and make the face that goes with it.</a:t>
            </a:r>
            <a:endParaRPr lang="en-US" sz="400" i="1" dirty="0"/>
          </a:p>
          <a:p>
            <a:pPr marL="628650" lvl="1" indent="-171450" algn="l" rtl="0">
              <a:buFont typeface="Arial" panose="020B0604020202020204" pitchFamily="34" charset="0"/>
              <a:buChar char="•"/>
            </a:pPr>
            <a:r>
              <a:rPr lang="en-US" dirty="0"/>
              <a:t>Invite children to make the face too and describe what you see (You could say</a:t>
            </a:r>
            <a:r>
              <a:rPr lang="en-US" i="1" dirty="0"/>
              <a:t>, </a:t>
            </a:r>
            <a:r>
              <a:rPr lang="en-US" dirty="0"/>
              <a:t>“When you smile, your eyes sparkle.”)</a:t>
            </a:r>
          </a:p>
          <a:p>
            <a:pPr algn="l" rtl="0"/>
            <a:r>
              <a:rPr lang="en-US" dirty="0"/>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smtClean="0"/>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1" dirty="0"/>
              <a:t>Invite Families to Explore the Handbook and Play with the Cards (10-15 </a:t>
            </a:r>
            <a:r>
              <a:rPr lang="en-US" b="1" dirty="0" err="1"/>
              <a:t>mins</a:t>
            </a:r>
            <a:r>
              <a:rPr lang="en-US" b="1" dirty="0"/>
              <a:t>)</a:t>
            </a:r>
          </a:p>
          <a:p>
            <a:pPr marL="171450" indent="-171450" algn="l" rtl="0">
              <a:buFont typeface="Arial" panose="020B0604020202020204" pitchFamily="34" charset="0"/>
              <a:buChar char="•"/>
            </a:pPr>
            <a:endParaRPr lang="en-US" dirty="0"/>
          </a:p>
          <a:p>
            <a:pPr marL="171450" lvl="0" indent="-171450" algn="l" rtl="0">
              <a:buFont typeface="Arial" panose="020B0604020202020204" pitchFamily="34" charset="0"/>
              <a:buChar char="•"/>
            </a:pPr>
            <a:r>
              <a:rPr lang="en-US" dirty="0"/>
              <a:t>Choose one of the ideas from the </a:t>
            </a:r>
            <a:r>
              <a:rPr lang="en-US" i="1" dirty="0"/>
              <a:t>Play </a:t>
            </a:r>
            <a:r>
              <a:rPr lang="en-US" dirty="0"/>
              <a:t>page and suggest that families try that first. Hold up the Handbook and read aloud.</a:t>
            </a:r>
          </a:p>
          <a:p>
            <a:pPr marL="171450" indent="-171450" algn="l" rtl="0">
              <a:buFont typeface="Arial" panose="020B0604020202020204" pitchFamily="34" charset="0"/>
              <a:buChar char="•"/>
            </a:pPr>
            <a:endParaRPr lang="en-US" dirty="0"/>
          </a:p>
          <a:p>
            <a:pPr marL="171450" lvl="0" indent="-171450" algn="l" rtl="0">
              <a:buFont typeface="Arial" panose="020B0604020202020204" pitchFamily="34" charset="0"/>
              <a:buChar char="•"/>
            </a:pPr>
            <a:r>
              <a:rPr lang="en-US" dirty="0"/>
              <a:t>Encourage families to move ahead to the first </a:t>
            </a:r>
            <a:r>
              <a:rPr lang="en-US" i="1" dirty="0"/>
              <a:t>Teach </a:t>
            </a:r>
            <a:r>
              <a:rPr lang="en-US" dirty="0"/>
              <a:t>page</a:t>
            </a:r>
            <a:r>
              <a:rPr lang="en-US" i="1" dirty="0"/>
              <a:t> </a:t>
            </a:r>
            <a:r>
              <a:rPr lang="en-US" dirty="0"/>
              <a:t>or try another </a:t>
            </a:r>
            <a:r>
              <a:rPr lang="en-US" i="1" dirty="0"/>
              <a:t>Play </a:t>
            </a:r>
            <a:r>
              <a:rPr lang="en-US" dirty="0"/>
              <a:t>idea</a:t>
            </a:r>
            <a:r>
              <a:rPr lang="en-US" i="1" dirty="0"/>
              <a:t> </a:t>
            </a:r>
            <a:r>
              <a:rPr lang="en-US" dirty="0"/>
              <a:t>when they are ready.</a:t>
            </a:r>
          </a:p>
          <a:p>
            <a:pPr marL="171450" indent="-171450" algn="l" rtl="0">
              <a:buFont typeface="Arial" panose="020B0604020202020204" pitchFamily="34" charset="0"/>
              <a:buChar char="•"/>
            </a:pPr>
            <a:endParaRPr lang="en-US" dirty="0"/>
          </a:p>
          <a:p>
            <a:pPr marL="171450" lvl="0" indent="-171450" algn="l" rtl="0">
              <a:buFont typeface="Arial" panose="020B0604020202020204" pitchFamily="34" charset="0"/>
              <a:buChar char="•"/>
            </a:pPr>
            <a:r>
              <a:rPr lang="en-US" dirty="0"/>
              <a:t>Support families who are struggling to engage their children in meaningful interactions by modeling strategies that you’ve found to be useful.</a:t>
            </a:r>
          </a:p>
          <a:p>
            <a:pPr lvl="0" algn="l" rtl="0">
              <a:defRPr/>
            </a:pPr>
            <a:endParaRPr lang="en-US" dirty="0"/>
          </a:p>
          <a:p>
            <a:pPr lvl="0" algn="l" rtl="0">
              <a:defRPr/>
            </a:pPr>
            <a:r>
              <a:rPr lang="en-US" dirty="0"/>
              <a:t>If children’s antsy-ness levels allow, invite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smtClean="0"/>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1" dirty="0"/>
              <a:t>Self-Reflection (2 </a:t>
            </a:r>
            <a:r>
              <a:rPr lang="en-US" b="1" dirty="0" err="1"/>
              <a:t>Mins</a:t>
            </a:r>
            <a:r>
              <a:rPr lang="en-US" b="1" dirty="0"/>
              <a:t>)</a:t>
            </a:r>
          </a:p>
          <a:p>
            <a:pPr algn="l" rtl="0"/>
            <a:endParaRPr lang="en-US" b="1" i="1" dirty="0"/>
          </a:p>
          <a:p>
            <a:pPr algn="l" rtl="0"/>
            <a:r>
              <a:rPr lang="en-US" dirty="0"/>
              <a:t>*If time and children’s antsy-ness level allows… </a:t>
            </a:r>
          </a:p>
          <a:p>
            <a:pPr algn="l" rtl="0"/>
            <a:endParaRPr lang="en-US" i="1" dirty="0"/>
          </a:p>
          <a:p>
            <a:pPr algn="l" rtl="0"/>
            <a:r>
              <a:rPr lang="en-US" dirty="0"/>
              <a:t>Encourage families to think to themselves briefly about what we have talked about today and how it related to their child.</a:t>
            </a:r>
          </a:p>
          <a:p>
            <a:pPr algn="l" rtl="0"/>
            <a:r>
              <a:rPr lang="en-US" i="1" dirty="0"/>
              <a:t>I invite you to take a moment to reflect: Which, if any, social emotional skills may you want to work on with your child? How might you imagine using the cards at home or on the go?</a:t>
            </a:r>
          </a:p>
          <a:p>
            <a:pPr algn="l" rtl="0"/>
            <a:endParaRPr lang="en-US" i="1" dirty="0"/>
          </a:p>
          <a:p>
            <a:pPr lvl="0" algn="l" rtl="0">
              <a:defRPr/>
            </a:pPr>
            <a:r>
              <a:rPr lang="en-US" dirty="0"/>
              <a:t>Give them a minute to think quietly. </a:t>
            </a:r>
          </a:p>
          <a:p>
            <a:pPr algn="l" rtl="0"/>
            <a:endParaRPr lang="en-US" i="1" dirty="0"/>
          </a:p>
          <a:p>
            <a:pPr algn="l" rtl="0"/>
            <a:r>
              <a:rPr lang="en-US" dirty="0"/>
              <a:t>After giving them a minute to think, remind them they can partner with their child’s teacher to learn more about Social Emotional Learning and how its done in their classroom. </a:t>
            </a:r>
          </a:p>
          <a:p>
            <a:pPr algn="l" rtl="0"/>
            <a:endParaRPr lang="en-US" dirty="0"/>
          </a:p>
          <a:p>
            <a:pPr algn="l" rtl="0"/>
            <a:r>
              <a:rPr lang="en-US" i="1" dirty="0"/>
              <a:t>“If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smtClean="0"/>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0" i="0" dirty="0"/>
              <a:t>Ask Families to share any remaining</a:t>
            </a:r>
            <a:r>
              <a:rPr lang="en-us" b="0" i="0" baseline="0" dirty="0"/>
              <a:t> questions.</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•Thank families for attendance and participation.</a:t>
            </a:r>
          </a:p>
          <a:p>
            <a:pPr algn="l" rtl="0"/>
            <a:r>
              <a:rPr lang="en-US" dirty="0"/>
              <a:t>•If possible, make yourself available for brief one-on-one interactions with families as they leave.</a:t>
            </a:r>
          </a:p>
          <a:p>
            <a:pPr algn="l" rtl="0"/>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hasCustomPrompt="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hasCustomPrompt="1"/>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hasCustomPrompt="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hasCustomPrompt="1"/>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hasCustomPrompt="1"/>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hasCustomPrompt="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hasCustomPrompt="1"/>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hasCustomPrompt="1"/>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hasCustomPrompt="1"/>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hasCustomPrompt="1"/>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712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85"/>
            <a:ext cx="6858000" cy="682883"/>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hasCustomPrompt="1"/>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hasCustomPrompt="1"/>
          </p:nvPr>
        </p:nvSpPr>
        <p:spPr>
          <a:xfrm>
            <a:off x="630237" y="365128"/>
            <a:ext cx="7886700" cy="591805"/>
          </a:xfrm>
          <a:prstGeom prst="rect">
            <a:avLst/>
          </a:prstGeom>
          <a:noFill/>
          <a:ln>
            <a:noFill/>
          </a:ln>
        </p:spPr>
        <p:txBody>
          <a:bodyPr lIns="91421" tIns="91421" rIns="91421" bIns="91421" anchor="ctr" anchorCtr="0"/>
          <a:lstStyle>
            <a:lvl1pPr marL="0" marR="0" lvl="0" indent="0" algn="r" rtl="1">
              <a:lnSpc>
                <a:spcPct val="90000"/>
              </a:lnSpc>
              <a:spcBef>
                <a:spcPts val="0"/>
              </a:spcBef>
              <a:buClr>
                <a:schemeClr val="accent3"/>
              </a:buClr>
              <a:buFont typeface="Gill Sans"/>
              <a:buNone/>
              <a:defRPr sz="2700" b="0" i="0" u="none" strike="noStrike" cap="none">
                <a:solidFill>
                  <a:schemeClr val="accent3"/>
                </a:solidFill>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hasCustomPrompt="1"/>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lgn="r">
              <a:defRPr>
                <a:solidFill>
                  <a:schemeClr val="accent5"/>
                </a:solidFill>
              </a:defRPr>
            </a:lvl1pPr>
            <a:lvl2pPr algn="r">
              <a:defRPr>
                <a:solidFill>
                  <a:schemeClr val="accent5"/>
                </a:solidFill>
              </a:defRPr>
            </a:lvl2pPr>
            <a:lvl3pPr algn="r">
              <a:defRPr>
                <a:solidFill>
                  <a:schemeClr val="accent5"/>
                </a:solidFill>
              </a:defRPr>
            </a:lvl3pPr>
            <a:lvl4pPr algn="r">
              <a:defRPr>
                <a:solidFill>
                  <a:schemeClr val="accent5"/>
                </a:solidFill>
              </a:defRPr>
            </a:lvl4pPr>
            <a:lvl5pPr algn="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r" defTabSz="684325" rtl="1"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r" defTabSz="684325" rtl="1"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r" defTabSz="684325" rtl="1" eaLnBrk="1" latinLnBrk="0" hangingPunct="1">
        <a:defRPr sz="1350" kern="1200">
          <a:solidFill>
            <a:schemeClr val="tx1"/>
          </a:solidFill>
          <a:latin typeface="+mn-lt"/>
          <a:ea typeface="+mn-ea"/>
          <a:cs typeface="+mn-cs"/>
        </a:defRPr>
      </a:lvl1pPr>
      <a:lvl2pPr marL="342155" algn="r" defTabSz="684325" rtl="1" eaLnBrk="1" latinLnBrk="0" hangingPunct="1">
        <a:defRPr sz="1350" kern="1200">
          <a:solidFill>
            <a:schemeClr val="tx1"/>
          </a:solidFill>
          <a:latin typeface="+mn-lt"/>
          <a:ea typeface="+mn-ea"/>
          <a:cs typeface="+mn-cs"/>
        </a:defRPr>
      </a:lvl2pPr>
      <a:lvl3pPr marL="684325" algn="r" defTabSz="684325" rtl="1" eaLnBrk="1" latinLnBrk="0" hangingPunct="1">
        <a:defRPr sz="1350" kern="1200">
          <a:solidFill>
            <a:schemeClr val="tx1"/>
          </a:solidFill>
          <a:latin typeface="+mn-lt"/>
          <a:ea typeface="+mn-ea"/>
          <a:cs typeface="+mn-cs"/>
        </a:defRPr>
      </a:lvl3pPr>
      <a:lvl4pPr marL="1026495" algn="r" defTabSz="684325" rtl="1" eaLnBrk="1" latinLnBrk="0" hangingPunct="1">
        <a:defRPr sz="1350" kern="1200">
          <a:solidFill>
            <a:schemeClr val="tx1"/>
          </a:solidFill>
          <a:latin typeface="+mn-lt"/>
          <a:ea typeface="+mn-ea"/>
          <a:cs typeface="+mn-cs"/>
        </a:defRPr>
      </a:lvl4pPr>
      <a:lvl5pPr marL="1368656" algn="r" defTabSz="684325" rtl="1" eaLnBrk="1" latinLnBrk="0" hangingPunct="1">
        <a:defRPr sz="1350" kern="1200">
          <a:solidFill>
            <a:schemeClr val="tx1"/>
          </a:solidFill>
          <a:latin typeface="+mn-lt"/>
          <a:ea typeface="+mn-ea"/>
          <a:cs typeface="+mn-cs"/>
        </a:defRPr>
      </a:lvl5pPr>
      <a:lvl6pPr marL="1710815" algn="r" defTabSz="684325" rtl="1" eaLnBrk="1" latinLnBrk="0" hangingPunct="1">
        <a:defRPr sz="1350" kern="1200">
          <a:solidFill>
            <a:schemeClr val="tx1"/>
          </a:solidFill>
          <a:latin typeface="+mn-lt"/>
          <a:ea typeface="+mn-ea"/>
          <a:cs typeface="+mn-cs"/>
        </a:defRPr>
      </a:lvl6pPr>
      <a:lvl7pPr marL="2052986" algn="r" defTabSz="684325" rtl="1" eaLnBrk="1" latinLnBrk="0" hangingPunct="1">
        <a:defRPr sz="1350" kern="1200">
          <a:solidFill>
            <a:schemeClr val="tx1"/>
          </a:solidFill>
          <a:latin typeface="+mn-lt"/>
          <a:ea typeface="+mn-ea"/>
          <a:cs typeface="+mn-cs"/>
        </a:defRPr>
      </a:lvl7pPr>
      <a:lvl8pPr marL="2395147" algn="r" defTabSz="684325" rtl="1" eaLnBrk="1" latinLnBrk="0" hangingPunct="1">
        <a:defRPr sz="1350" kern="1200">
          <a:solidFill>
            <a:schemeClr val="tx1"/>
          </a:solidFill>
          <a:latin typeface="+mn-lt"/>
          <a:ea typeface="+mn-ea"/>
          <a:cs typeface="+mn-cs"/>
        </a:defRPr>
      </a:lvl8pPr>
      <a:lvl9pPr marL="2737310" algn="r" defTabSz="684325"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2726" y="1851434"/>
            <a:ext cx="5937375" cy="3216239"/>
            <a:chOff x="672836" y="1565042"/>
            <a:chExt cx="7916501" cy="4288319"/>
          </a:xfrm>
        </p:grpSpPr>
        <p:sp>
          <p:nvSpPr>
            <p:cNvPr id="5" name="TextBox 4"/>
            <p:cNvSpPr txBox="1"/>
            <p:nvPr/>
          </p:nvSpPr>
          <p:spPr>
            <a:xfrm>
              <a:off x="1125863" y="1565042"/>
              <a:ext cx="4139934" cy="584776"/>
            </a:xfrm>
            <a:prstGeom prst="rect">
              <a:avLst/>
            </a:prstGeom>
            <a:noFill/>
          </p:spPr>
          <p:txBody>
            <a:bodyPr wrap="square" rtlCol="0">
              <a:spAutoFit/>
            </a:bodyPr>
            <a:lstStyle/>
            <a:p>
              <a:pPr algn="ctr"/>
              <a:r>
                <a:rPr lang="ar-DZ" sz="2250" dirty="0">
                  <a:latin typeface="Arial" charset="0"/>
                  <a:ea typeface="Arial" charset="0"/>
                  <a:cs typeface="Arial" charset="0"/>
                </a:rPr>
                <a:t>إننا نشجعكم على ما يلي:  </a:t>
              </a:r>
            </a:p>
          </p:txBody>
        </p:sp>
        <p:sp>
          <p:nvSpPr>
            <p:cNvPr id="9" name="TextBox 8"/>
            <p:cNvSpPr txBox="1"/>
            <p:nvPr/>
          </p:nvSpPr>
          <p:spPr>
            <a:xfrm>
              <a:off x="672836" y="4806921"/>
              <a:ext cx="5045987" cy="1046440"/>
            </a:xfrm>
            <a:prstGeom prst="rect">
              <a:avLst/>
            </a:prstGeom>
            <a:noFill/>
          </p:spPr>
          <p:txBody>
            <a:bodyPr wrap="square" rtlCol="0">
              <a:spAutoFit/>
            </a:bodyPr>
            <a:lstStyle/>
            <a:p>
              <a:pPr algn="ctr"/>
              <a:r>
                <a:rPr lang="ar-DZ" sz="2250">
                  <a:solidFill>
                    <a:schemeClr val="accent6"/>
                  </a:solidFill>
                  <a:latin typeface="Arial" charset="0"/>
                  <a:ea typeface="Arial" charset="0"/>
                  <a:cs typeface="Arial" charset="0"/>
                </a:rPr>
                <a:t>....للتعرف على مجتمع أسر</a:t>
              </a:r>
              <a:br>
                <a:rPr lang="ar-DZ" sz="2250">
                  <a:solidFill>
                    <a:schemeClr val="accent6"/>
                  </a:solidFill>
                  <a:latin typeface="Arial" charset="0"/>
                  <a:ea typeface="Arial" charset="0"/>
                  <a:cs typeface="Arial" charset="0"/>
                </a:rPr>
              </a:br>
              <a:r>
                <a:rPr lang="ar-DZ" sz="2250">
                  <a:solidFill>
                    <a:schemeClr val="accent6"/>
                  </a:solidFill>
                  <a:latin typeface="Arial" charset="0"/>
                  <a:ea typeface="Arial" charset="0"/>
                  <a:cs typeface="Arial" charset="0"/>
                </a:rPr>
                <a:t>تلاميذ صف ما قبل الروضة!</a:t>
              </a:r>
            </a:p>
          </p:txBody>
        </p:sp>
        <p:grpSp>
          <p:nvGrpSpPr>
            <p:cNvPr id="13" name="Group 12"/>
            <p:cNvGrpSpPr/>
            <p:nvPr/>
          </p:nvGrpSpPr>
          <p:grpSpPr>
            <a:xfrm>
              <a:off x="1469613" y="2176433"/>
              <a:ext cx="7119724" cy="3049600"/>
              <a:chOff x="851039" y="2240231"/>
              <a:chExt cx="7119724" cy="3049600"/>
            </a:xfrm>
          </p:grpSpPr>
          <p:pic>
            <p:nvPicPr>
              <p:cNvPr id="3" name="Picture 2"/>
              <p:cNvPicPr>
                <a:picLocks noChangeAspect="1"/>
              </p:cNvPicPr>
              <p:nvPr/>
            </p:nvPicPr>
            <p:blipFill>
              <a:blip r:embed="rId3"/>
              <a:stretch>
                <a:fillRect/>
              </a:stretch>
            </p:blipFill>
            <p:spPr>
              <a:xfrm>
                <a:off x="851039" y="2240231"/>
                <a:ext cx="1971740" cy="1504951"/>
              </a:xfrm>
              <a:prstGeom prst="rect">
                <a:avLst/>
              </a:prstGeom>
            </p:spPr>
          </p:pic>
          <p:sp>
            <p:nvSpPr>
              <p:cNvPr id="7" name="TextBox 6"/>
              <p:cNvSpPr txBox="1"/>
              <p:nvPr/>
            </p:nvSpPr>
            <p:spPr>
              <a:xfrm>
                <a:off x="2789299" y="2704508"/>
                <a:ext cx="1668579" cy="2585323"/>
              </a:xfrm>
              <a:prstGeom prst="rect">
                <a:avLst/>
              </a:prstGeom>
              <a:noFill/>
            </p:spPr>
            <p:txBody>
              <a:bodyPr wrap="square" rtlCol="0">
                <a:spAutoFit/>
              </a:bodyPr>
              <a:lstStyle/>
              <a:p>
                <a:pPr algn="l"/>
                <a:r>
                  <a:rPr lang="ar-DZ" sz="2400" b="1" dirty="0">
                    <a:solidFill>
                      <a:schemeClr val="accent4"/>
                    </a:solidFill>
                  </a:rPr>
                  <a:t>البناء</a:t>
                </a:r>
              </a:p>
              <a:p>
                <a:pPr algn="l"/>
                <a:r>
                  <a:rPr lang="ar-DZ" sz="2400" b="1" dirty="0"/>
                  <a:t>و</a:t>
                </a:r>
              </a:p>
              <a:p>
                <a:pPr algn="l"/>
                <a:r>
                  <a:rPr lang="ar-DZ" sz="2400" b="1" dirty="0">
                    <a:solidFill>
                      <a:schemeClr val="accent2"/>
                    </a:solidFill>
                  </a:rPr>
                  <a:t>اللعب</a:t>
                </a:r>
              </a:p>
              <a:p>
                <a:pPr algn="l"/>
                <a:endParaRPr lang="en-US" sz="2400" b="1" dirty="0"/>
              </a:p>
              <a:p>
                <a:pPr algn="l"/>
                <a:endParaRPr lang="en-US" sz="2400" b="1" dirty="0">
                  <a:solidFill>
                    <a:schemeClr val="accent4"/>
                  </a:solidFill>
                </a:endParaRPr>
              </a:p>
            </p:txBody>
          </p:sp>
          <p:sp>
            <p:nvSpPr>
              <p:cNvPr id="8" name="TextBox 7"/>
              <p:cNvSpPr txBox="1"/>
              <p:nvPr/>
            </p:nvSpPr>
            <p:spPr>
              <a:xfrm>
                <a:off x="6381036" y="3851338"/>
                <a:ext cx="1589727" cy="615553"/>
              </a:xfrm>
              <a:prstGeom prst="rect">
                <a:avLst/>
              </a:prstGeom>
              <a:noFill/>
            </p:spPr>
            <p:txBody>
              <a:bodyPr wrap="square" rtlCol="0">
                <a:spAutoFit/>
              </a:bodyPr>
              <a:lstStyle/>
              <a:p>
                <a:endParaRPr lang="en-US" sz="2400" b="1" dirty="0">
                  <a:solidFill>
                    <a:schemeClr val="accent2"/>
                  </a:solidFill>
                </a:endParaRPr>
              </a:p>
            </p:txBody>
          </p:sp>
          <p:pic>
            <p:nvPicPr>
              <p:cNvPr id="6" name="Picture 5"/>
              <p:cNvPicPr>
                <a:picLocks noChangeAspect="1"/>
              </p:cNvPicPr>
              <p:nvPr/>
            </p:nvPicPr>
            <p:blipFill>
              <a:blip r:embed="rId4"/>
              <a:stretch>
                <a:fillRect/>
              </a:stretch>
            </p:blipFill>
            <p:spPr>
              <a:xfrm>
                <a:off x="1044910" y="3514656"/>
                <a:ext cx="1583992" cy="1276351"/>
              </a:xfrm>
              <a:prstGeom prst="rect">
                <a:avLst/>
              </a:prstGeom>
            </p:spPr>
          </p:pic>
        </p:grpSp>
      </p:grpSp>
      <p:sp>
        <p:nvSpPr>
          <p:cNvPr id="16" name="Text Placeholder 1"/>
          <p:cNvSpPr txBox="1">
            <a:spLocks/>
          </p:cNvSpPr>
          <p:nvPr/>
        </p:nvSpPr>
        <p:spPr>
          <a:xfrm>
            <a:off x="4176998" y="1204413"/>
            <a:ext cx="4466206" cy="941516"/>
          </a:xfrm>
          <a:prstGeom prst="rect">
            <a:avLst/>
          </a:prstGeom>
        </p:spPr>
        <p:txBody>
          <a:bodyPr vert="horz" lIns="68573" tIns="34287" rIns="68573" bIns="34287" rtlCol="0" anchor="ctr">
            <a:noAutofit/>
          </a:bodyPr>
          <a:lstStyle>
            <a:lvl1pPr marL="0" indent="0" algn="ctr" defTabSz="912433" rtl="1"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ar-DZ" sz="4800" b="1" dirty="0">
                <a:solidFill>
                  <a:schemeClr val="accent5"/>
                </a:solidFill>
                <a:latin typeface="Arial" charset="0"/>
                <a:ea typeface="Arial" charset="0"/>
                <a:cs typeface="Arial" charset="0"/>
              </a:rPr>
              <a:t>مرحباً بأسر التلاميذ!</a:t>
            </a:r>
          </a:p>
        </p:txBody>
      </p:sp>
      <p:pic>
        <p:nvPicPr>
          <p:cNvPr id="17" name="Picture 16"/>
          <p:cNvPicPr>
            <a:picLocks noChangeAspect="1"/>
          </p:cNvPicPr>
          <p:nvPr/>
        </p:nvPicPr>
        <p:blipFill>
          <a:blip r:embed="rId5"/>
          <a:stretch>
            <a:fillRect/>
          </a:stretch>
        </p:blipFill>
        <p:spPr>
          <a:xfrm>
            <a:off x="4358193" y="2293066"/>
            <a:ext cx="4107785" cy="2617571"/>
          </a:xfrm>
          <a:prstGeom prst="rect">
            <a:avLst/>
          </a:prstGeom>
          <a:ln>
            <a:noFill/>
          </a:ln>
        </p:spPr>
      </p:pic>
      <p:sp>
        <p:nvSpPr>
          <p:cNvPr id="18" name="Rounded Rectangle 17"/>
          <p:cNvSpPr/>
          <p:nvPr/>
        </p:nvSpPr>
        <p:spPr>
          <a:xfrm>
            <a:off x="4173031"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a:spLocks noGrp="1"/>
          </p:cNvSpPr>
          <p:nvPr>
            <p:ph type="body" sz="quarter" idx="13"/>
          </p:nvPr>
        </p:nvSpPr>
        <p:spPr>
          <a:xfrm>
            <a:off x="6804154" y="1437203"/>
            <a:ext cx="1925338" cy="3996418"/>
          </a:xfrm>
        </p:spPr>
        <p:txBody>
          <a:bodyPr anchor="t">
            <a:normAutofit/>
          </a:bodyPr>
          <a:lstStyle/>
          <a:p>
            <a:pPr algn="r">
              <a:lnSpc>
                <a:spcPct val="110000"/>
              </a:lnSpc>
            </a:pPr>
            <a:r>
              <a:rPr lang="ar-DZ" sz="2400" b="1" dirty="0">
                <a:latin typeface="Arial" panose="020B0604020202020204" pitchFamily="34" charset="0"/>
                <a:cs typeface="Arial" panose="020B0604020202020204" pitchFamily="34" charset="0"/>
              </a:rPr>
              <a:t>لماذا من المهم </a:t>
            </a:r>
            <a:br>
              <a:rPr lang="ar-DZ" sz="2400" b="1" dirty="0">
                <a:latin typeface="Arial" panose="020B0604020202020204" pitchFamily="34" charset="0"/>
                <a:cs typeface="Arial" panose="020B0604020202020204" pitchFamily="34" charset="0"/>
              </a:rPr>
            </a:br>
            <a:r>
              <a:rPr lang="ar-DZ" sz="2400" b="1" dirty="0">
                <a:latin typeface="Arial" panose="020B0604020202020204" pitchFamily="34" charset="0"/>
                <a:cs typeface="Arial" panose="020B0604020202020204" pitchFamily="34" charset="0"/>
              </a:rPr>
              <a:t>أن يتعلّم الأطفال</a:t>
            </a:r>
            <a:br>
              <a:rPr lang="ar-DZ" sz="2400" b="1" dirty="0">
                <a:latin typeface="Arial" panose="020B0604020202020204" pitchFamily="34" charset="0"/>
                <a:cs typeface="Arial" panose="020B0604020202020204" pitchFamily="34" charset="0"/>
              </a:rPr>
            </a:br>
            <a:r>
              <a:rPr lang="ar-DZ" sz="2400" b="1" dirty="0">
                <a:latin typeface="Arial" panose="020B0604020202020204" pitchFamily="34" charset="0"/>
                <a:cs typeface="Arial" panose="020B0604020202020204" pitchFamily="34" charset="0"/>
              </a:rPr>
              <a:t>حول المشاعر؟</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63046"/>
            <a:ext cx="6576545" cy="4870575"/>
          </a:xfrm>
          <a:prstGeom prst="rect">
            <a:avLst/>
          </a:prstGeom>
        </p:spPr>
      </p:pic>
    </p:spTree>
    <p:extLst>
      <p:ext uri="{BB962C8B-B14F-4D97-AF65-F5344CB8AC3E}">
        <p14:creationId xmlns:p14="http://schemas.microsoft.com/office/powerpoint/2010/main" val="38150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4314003" y="339730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14003" y="1617603"/>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3625795" y="91383"/>
            <a:ext cx="4990365" cy="1458959"/>
          </a:xfrm>
        </p:spPr>
        <p:txBody>
          <a:bodyPr>
            <a:noAutofit/>
          </a:bodyPr>
          <a:lstStyle/>
          <a:p>
            <a:pPr algn="r"/>
            <a:r>
              <a:rPr lang="ar-DZ" sz="3200" b="1" dirty="0">
                <a:latin typeface="Arial" panose="020B0604020202020204" pitchFamily="34" charset="0"/>
                <a:cs typeface="Arial" panose="020B0604020202020204" pitchFamily="34" charset="0"/>
              </a:rPr>
              <a:t>الاستمتاع مع بطاقات المشاعر!</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734" y="3397306"/>
            <a:ext cx="4171080" cy="10270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7760" y="1707355"/>
            <a:ext cx="2981325" cy="1600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77280" y="1585450"/>
            <a:ext cx="2305050" cy="666750"/>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30067" y="2168499"/>
            <a:ext cx="3803650" cy="1193699"/>
          </a:xfrm>
          <a:prstGeom prst="rect">
            <a:avLst/>
          </a:prstGeom>
        </p:spPr>
      </p:pic>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30067" y="4672622"/>
            <a:ext cx="3780704" cy="129401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30110" y="3490106"/>
            <a:ext cx="2686050" cy="1238250"/>
          </a:xfrm>
          <a:prstGeom prst="rect">
            <a:avLst/>
          </a:prstGeom>
        </p:spPr>
      </p:pic>
    </p:spTree>
    <p:extLst>
      <p:ext uri="{BB962C8B-B14F-4D97-AF65-F5344CB8AC3E}">
        <p14:creationId xmlns:p14="http://schemas.microsoft.com/office/powerpoint/2010/main" val="25537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4961812" y="810531"/>
            <a:ext cx="2993009" cy="352697"/>
          </a:xfrm>
          <a:prstGeom prst="rect">
            <a:avLst/>
          </a:prstGeom>
        </p:spPr>
        <p:txBody>
          <a:bodyPr vert="horz" lIns="68573" tIns="34287" rIns="68573" bIns="34287" rtlCol="0" anchor="ctr">
            <a:noAutofit/>
          </a:bodyPr>
          <a:lstStyle>
            <a:lvl1pPr marL="0" indent="0" algn="ctr" defTabSz="912433" rtl="1"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r" defTabSz="912433" rtl="1"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r" defTabSz="912433" rtl="1"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ar-DZ" sz="2250" b="1" dirty="0">
                <a:latin typeface="Arial" panose="020B0604020202020204" pitchFamily="34" charset="0"/>
                <a:cs typeface="Arial" panose="020B0604020202020204" pitchFamily="34" charset="0"/>
              </a:rPr>
              <a:t>      </a:t>
            </a:r>
            <a:r>
              <a:rPr lang="ar-DZ" sz="4400" b="1" dirty="0">
                <a:latin typeface="Arial" panose="020B0604020202020204" pitchFamily="34" charset="0"/>
                <a:cs typeface="Arial" panose="020B0604020202020204" pitchFamily="34" charset="0"/>
              </a:rPr>
              <a:t>هيّا </a:t>
            </a:r>
            <a:r>
              <a:rPr lang="ar-DZ" sz="4400" b="1" dirty="0" smtClean="0">
                <a:latin typeface="Arial" panose="020B0604020202020204" pitchFamily="34" charset="0"/>
                <a:cs typeface="Arial" panose="020B0604020202020204" pitchFamily="34" charset="0"/>
              </a:rPr>
              <a:t>لنلعب!</a:t>
            </a:r>
            <a:endParaRPr lang="ar-DZ" sz="4400" b="1"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7393517" y="630095"/>
            <a:ext cx="1122607" cy="762525"/>
          </a:xfrm>
          <a:prstGeom prst="rect">
            <a:avLst/>
          </a:prstGeom>
        </p:spPr>
      </p:pic>
      <p:grpSp>
        <p:nvGrpSpPr>
          <p:cNvPr id="2" name="Group 1"/>
          <p:cNvGrpSpPr/>
          <p:nvPr/>
        </p:nvGrpSpPr>
        <p:grpSpPr>
          <a:xfrm>
            <a:off x="1135422" y="1622012"/>
            <a:ext cx="6351135" cy="3640463"/>
            <a:chOff x="1552666" y="1575227"/>
            <a:chExt cx="6351135" cy="3640463"/>
          </a:xfrm>
        </p:grpSpPr>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489165"/>
                <a:ext cx="8522183" cy="4363344"/>
                <a:chOff x="693254" y="1371600"/>
                <a:chExt cx="8522183" cy="4363344"/>
              </a:xfrm>
            </p:grpSpPr>
            <p:pic>
              <p:nvPicPr>
                <p:cNvPr id="5" name="Picture 4"/>
                <p:cNvPicPr>
                  <a:picLocks noChangeAspect="1"/>
                </p:cNvPicPr>
                <p:nvPr/>
              </p:nvPicPr>
              <p:blipFill>
                <a:blip r:embed="rId4"/>
                <a:stretch>
                  <a:fillRect/>
                </a:stretch>
              </p:blipFill>
              <p:spPr>
                <a:xfrm>
                  <a:off x="2976562" y="1371600"/>
                  <a:ext cx="6238875" cy="4114800"/>
                </a:xfrm>
                <a:prstGeom prst="rect">
                  <a:avLst/>
                </a:prstGeom>
                <a:ln>
                  <a:noFill/>
                </a:ln>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Rectangle 18"/>
            <p:cNvSpPr/>
            <p:nvPr/>
          </p:nvSpPr>
          <p:spPr>
            <a:xfrm>
              <a:off x="3850610" y="4763160"/>
              <a:ext cx="3016413" cy="452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59806" y="4797402"/>
              <a:ext cx="3238500" cy="369332"/>
            </a:xfrm>
            <a:prstGeom prst="rect">
              <a:avLst/>
            </a:prstGeom>
            <a:noFill/>
            <a:ln>
              <a:noFill/>
            </a:ln>
          </p:spPr>
          <p:txBody>
            <a:bodyPr wrap="square" rtlCol="0">
              <a:spAutoFit/>
            </a:bodyPr>
            <a:lstStyle/>
            <a:p>
              <a:pPr algn="ctr"/>
              <a:r>
                <a:rPr lang="ar-DZ" b="1" dirty="0">
                  <a:solidFill>
                    <a:schemeClr val="bg1"/>
                  </a:solidFill>
                  <a:latin typeface="Arial" panose="020B0604020202020204" pitchFamily="34" charset="0"/>
                  <a:cs typeface="Arial" panose="020B0604020202020204" pitchFamily="34" charset="0"/>
                </a:rPr>
                <a:t>الصفحة رقم 4 من الكتيب الخاص بكم!</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414811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9" y="892466"/>
            <a:ext cx="8193088" cy="971550"/>
          </a:xfrm>
        </p:spPr>
        <p:txBody>
          <a:bodyPr>
            <a:normAutofit/>
          </a:bodyPr>
          <a:lstStyle/>
          <a:p>
            <a:pPr algn="r"/>
            <a:r>
              <a:rPr lang="ar-DZ" sz="4400" b="1" dirty="0">
                <a:latin typeface="Arial" panose="020B0604020202020204" pitchFamily="34" charset="0"/>
                <a:cs typeface="Arial" panose="020B0604020202020204" pitchFamily="34" charset="0"/>
              </a:rPr>
              <a:t>التأمل الذاتي</a:t>
            </a:r>
          </a:p>
        </p:txBody>
      </p:sp>
      <p:sp>
        <p:nvSpPr>
          <p:cNvPr id="7" name="Rectangle 6"/>
          <p:cNvSpPr/>
          <p:nvPr/>
        </p:nvSpPr>
        <p:spPr>
          <a:xfrm>
            <a:off x="488768" y="1961220"/>
            <a:ext cx="8287001" cy="1073371"/>
          </a:xfrm>
          <a:prstGeom prst="rect">
            <a:avLst/>
          </a:prstGeom>
        </p:spPr>
        <p:txBody>
          <a:bodyPr wrap="square">
            <a:noAutofit/>
          </a:bodyPr>
          <a:lstStyle/>
          <a:p>
            <a:pPr>
              <a:spcAft>
                <a:spcPts val="450"/>
              </a:spcAft>
            </a:pPr>
            <a:r>
              <a:rPr lang="ar-DZ" b="1" dirty="0">
                <a:latin typeface="Arial" charset="0"/>
                <a:ea typeface="Arial" charset="0"/>
                <a:cs typeface="Arial" charset="0"/>
              </a:rPr>
              <a:t>فكروا في ما تعلمناه....</a:t>
            </a:r>
          </a:p>
          <a:p>
            <a:pPr marL="685800" lvl="1" indent="-342900">
              <a:buFont typeface="Arial" panose="020B0604020202020204" pitchFamily="34" charset="0"/>
              <a:buChar char="•"/>
            </a:pPr>
            <a:r>
              <a:rPr lang="ar-DZ" dirty="0">
                <a:latin typeface="Arial" panose="020B0604020202020204" pitchFamily="34" charset="0"/>
                <a:cs typeface="Arial" panose="020B0604020202020204" pitchFamily="34" charset="0"/>
              </a:rPr>
              <a:t>ما هي المهارات الاجتماعية-العاطفية التي ترغبون في العمل عليها مع طفلكم؟
</a:t>
            </a:r>
            <a:r>
              <a:rPr lang="ar-DZ" dirty="0" smtClean="0">
                <a:latin typeface="Arial" panose="020B0604020202020204" pitchFamily="34" charset="0"/>
                <a:cs typeface="Arial" panose="020B0604020202020204" pitchFamily="34" charset="0"/>
              </a:rPr>
              <a:t>كيف </a:t>
            </a:r>
            <a:r>
              <a:rPr lang="ar-DZ" dirty="0">
                <a:latin typeface="Arial" panose="020B0604020202020204" pitchFamily="34" charset="0"/>
                <a:cs typeface="Arial" panose="020B0604020202020204" pitchFamily="34" charset="0"/>
              </a:rPr>
              <a:t>يمكنكم استخدام هذه البطاقات في المنزل أو في طريق الذهاب</a:t>
            </a:r>
            <a:r>
              <a:rPr lang="ar-DZ" dirty="0" smtClean="0">
                <a:latin typeface="Arial" panose="020B0604020202020204" pitchFamily="34" charset="0"/>
                <a:cs typeface="Arial" panose="020B0604020202020204" pitchFamily="34" charset="0"/>
              </a:rPr>
              <a:t>؟ </a:t>
            </a:r>
            <a:endParaRPr lang="ar-DZ" dirty="0">
              <a:latin typeface="Arial" panose="020B0604020202020204" pitchFamily="34" charset="0"/>
              <a:cs typeface="Arial" panose="020B0604020202020204" pitchFamily="34" charset="0"/>
            </a:endParaRPr>
          </a:p>
        </p:txBody>
      </p:sp>
      <p:sp>
        <p:nvSpPr>
          <p:cNvPr id="8" name="Rectangle 7"/>
          <p:cNvSpPr/>
          <p:nvPr/>
        </p:nvSpPr>
        <p:spPr>
          <a:xfrm>
            <a:off x="1943099" y="3885137"/>
            <a:ext cx="3123111" cy="646331"/>
          </a:xfrm>
          <a:prstGeom prst="rect">
            <a:avLst/>
          </a:prstGeom>
        </p:spPr>
        <p:txBody>
          <a:bodyPr wrap="square" anchor="ctr">
            <a:spAutoFit/>
          </a:bodyPr>
          <a:lstStyle/>
          <a:p>
            <a:r>
              <a:rPr lang="ar-DZ" b="1" dirty="0">
                <a:solidFill>
                  <a:schemeClr val="accent1"/>
                </a:solidFill>
                <a:latin typeface="Arial" panose="020B0604020202020204" pitchFamily="34" charset="0"/>
                <a:cs typeface="Arial" panose="020B0604020202020204" pitchFamily="34" charset="0"/>
              </a:rPr>
              <a:t>فكروا في مشاركة</a:t>
            </a:r>
            <a:r>
              <a:rPr lang="ar-DZ" dirty="0">
                <a:solidFill>
                  <a:schemeClr val="accent1"/>
                </a:solidFill>
                <a:latin typeface="Arial" panose="020B0604020202020204" pitchFamily="34" charset="0"/>
                <a:cs typeface="Arial" panose="020B0604020202020204" pitchFamily="34" charset="0"/>
              </a:rPr>
              <a:t> أي </a:t>
            </a:r>
            <a:r>
              <a:rPr lang="ar-DZ" dirty="0" smtClean="0">
                <a:solidFill>
                  <a:schemeClr val="accent1"/>
                </a:solidFill>
                <a:latin typeface="Arial" panose="020B0604020202020204" pitchFamily="34" charset="0"/>
                <a:cs typeface="Arial" panose="020B0604020202020204" pitchFamily="34" charset="0"/>
              </a:rPr>
              <a:t>أفكار</a:t>
            </a:r>
            <a:r>
              <a:rPr lang="en-US" dirty="0" smtClean="0">
                <a:solidFill>
                  <a:schemeClr val="accent1"/>
                </a:solidFill>
                <a:latin typeface="Arial" panose="020B0604020202020204" pitchFamily="34" charset="0"/>
                <a:cs typeface="Arial" panose="020B0604020202020204" pitchFamily="34" charset="0"/>
              </a:rPr>
              <a:t> </a:t>
            </a:r>
            <a:r>
              <a:rPr lang="ar-DZ" dirty="0" smtClean="0">
                <a:solidFill>
                  <a:schemeClr val="accent1"/>
                </a:solidFill>
                <a:latin typeface="Arial" panose="020B0604020202020204" pitchFamily="34" charset="0"/>
                <a:cs typeface="Arial" panose="020B0604020202020204" pitchFamily="34" charset="0"/>
              </a:rPr>
              <a:t>و/أو </a:t>
            </a:r>
            <a:r>
              <a:rPr lang="ar-DZ" dirty="0">
                <a:solidFill>
                  <a:schemeClr val="accent1"/>
                </a:solidFill>
                <a:latin typeface="Arial" panose="020B0604020202020204" pitchFamily="34" charset="0"/>
                <a:cs typeface="Arial" panose="020B0604020202020204" pitchFamily="34" charset="0"/>
              </a:rPr>
              <a:t>أسئلة </a:t>
            </a:r>
            <a:r>
              <a:rPr lang="ar-DZ" b="1" dirty="0">
                <a:solidFill>
                  <a:schemeClr val="accent1"/>
                </a:solidFill>
                <a:latin typeface="Arial" panose="020B0604020202020204" pitchFamily="34" charset="0"/>
                <a:cs typeface="Arial" panose="020B0604020202020204" pitchFamily="34" charset="0"/>
              </a:rPr>
              <a:t>مع معلمي </a:t>
            </a:r>
            <a:r>
              <a:rPr lang="ar-DZ" b="1" dirty="0" smtClean="0">
                <a:solidFill>
                  <a:schemeClr val="accent1"/>
                </a:solidFill>
                <a:latin typeface="Arial" panose="020B0604020202020204" pitchFamily="34" charset="0"/>
                <a:cs typeface="Arial" panose="020B0604020202020204" pitchFamily="34" charset="0"/>
              </a:rPr>
              <a:t>طفلكم</a:t>
            </a:r>
            <a:r>
              <a:rPr lang="en-US" b="1" dirty="0" smtClean="0">
                <a:solidFill>
                  <a:schemeClr val="accent1"/>
                </a:solidFill>
                <a:latin typeface="Arial" panose="020B0604020202020204" pitchFamily="34" charset="0"/>
                <a:cs typeface="Arial" panose="020B0604020202020204" pitchFamily="34" charset="0"/>
              </a:rPr>
              <a:t> </a:t>
            </a:r>
            <a:r>
              <a:rPr lang="ar-DZ" dirty="0" smtClean="0">
                <a:solidFill>
                  <a:schemeClr val="accent1"/>
                </a:solidFill>
                <a:latin typeface="Arial" panose="020B0604020202020204" pitchFamily="34" charset="0"/>
                <a:cs typeface="Arial" panose="020B0604020202020204" pitchFamily="34" charset="0"/>
              </a:rPr>
              <a:t>لمعرفة </a:t>
            </a:r>
            <a:r>
              <a:rPr lang="ar-DZ" dirty="0">
                <a:solidFill>
                  <a:schemeClr val="accent1"/>
                </a:solidFill>
                <a:latin typeface="Arial" panose="020B0604020202020204" pitchFamily="34" charset="0"/>
                <a:cs typeface="Arial" panose="020B0604020202020204" pitchFamily="34" charset="0"/>
              </a:rPr>
              <a:t>المزيد.</a:t>
            </a:r>
          </a:p>
        </p:txBody>
      </p:sp>
      <p:grpSp>
        <p:nvGrpSpPr>
          <p:cNvPr id="11" name="Group 10"/>
          <p:cNvGrpSpPr/>
          <p:nvPr/>
        </p:nvGrpSpPr>
        <p:grpSpPr>
          <a:xfrm>
            <a:off x="5302023" y="3134525"/>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4691743" y="1121955"/>
            <a:ext cx="4005944" cy="525871"/>
          </a:xfrm>
        </p:spPr>
        <p:txBody>
          <a:bodyPr>
            <a:noAutofit/>
          </a:bodyPr>
          <a:lstStyle/>
          <a:p>
            <a:pPr algn="r"/>
            <a:r>
              <a:rPr lang="ar-DZ" sz="4800" b="1" dirty="0">
                <a:latin typeface="Arial" charset="0"/>
                <a:ea typeface="Arial" charset="0"/>
                <a:cs typeface="Arial" charset="0"/>
              </a:rPr>
              <a:t>لديكم أسئلة؟</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5086" y="1647826"/>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ar-DZ" sz="8800" b="1" dirty="0">
                <a:solidFill>
                  <a:schemeClr val="bg1"/>
                </a:solidFill>
                <a:latin typeface="Arial" charset="0"/>
                <a:ea typeface="Arial" charset="0"/>
                <a:cs typeface="Arial" charset="0"/>
              </a:rPr>
              <a:t>شكراً لكم!</a:t>
            </a:r>
          </a:p>
        </p:txBody>
      </p:sp>
    </p:spTree>
    <p:extLst>
      <p:ext uri="{BB962C8B-B14F-4D97-AF65-F5344CB8AC3E}">
        <p14:creationId xmlns:p14="http://schemas.microsoft.com/office/powerpoint/2010/main" val="16164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3619</TotalTime>
  <Words>914</Words>
  <Application>Microsoft Office PowerPoint</Application>
  <PresentationFormat>On-screen Show (4:3)</PresentationFormat>
  <Paragraphs>98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80</cp:revision>
  <dcterms:created xsi:type="dcterms:W3CDTF">2017-11-29T15:42:44Z</dcterms:created>
  <dcterms:modified xsi:type="dcterms:W3CDTF">2018-02-23T21:40:23Z</dcterms:modified>
</cp:coreProperties>
</file>