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8" autoAdjust="0"/>
    <p:restoredTop sz="66009" autoAdjust="0"/>
  </p:normalViewPr>
  <p:slideViewPr>
    <p:cSldViewPr snapToGrid="0">
      <p:cViewPr varScale="1">
        <p:scale>
          <a:sx n="107" d="100"/>
          <a:sy n="107" d="100"/>
        </p:scale>
        <p:origin x="130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*Note: This Power</a:t>
            </a:r>
            <a:r>
              <a:rPr lang="en-US" sz="1200" kern="1200" baseline="0" dirty="0" smtClean="0">
                <a:solidFill>
                  <a:schemeClr val="tx1"/>
                </a:solidFill>
                <a:effectLst/>
                <a:latin typeface="+mn-lt"/>
                <a:ea typeface="+mn-ea"/>
                <a:cs typeface="+mn-cs"/>
              </a:rPr>
              <a:t> Point is for an event with Families and children present. You can find more support in your </a:t>
            </a:r>
            <a:r>
              <a:rPr lang="en-US" sz="1200" i="1" kern="1200" baseline="0" dirty="0" smtClean="0">
                <a:solidFill>
                  <a:schemeClr val="tx1"/>
                </a:solidFill>
                <a:effectLst/>
                <a:latin typeface="+mn-lt"/>
                <a:ea typeface="+mn-ea"/>
                <a:cs typeface="+mn-cs"/>
              </a:rPr>
              <a:t>Pre-K Teacher, Leader and Staff Handbook.</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Greet families warmly.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Invite families to build </a:t>
            </a:r>
            <a:r>
              <a:rPr lang="en-US" sz="1200" kern="1200" dirty="0" smtClean="0">
                <a:solidFill>
                  <a:schemeClr val="tx1"/>
                </a:solidFill>
                <a:effectLst/>
                <a:latin typeface="+mn-lt"/>
                <a:ea typeface="+mn-ea"/>
                <a:cs typeface="+mn-cs"/>
              </a:rPr>
              <a:t>with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however they choose. Demonstrate how to line up the slits to fit the cards together. You might also have an example structure set up to demonstrate.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Encourage families to play and talk with each other. </a:t>
            </a:r>
          </a:p>
          <a:p>
            <a:pPr lvl="0"/>
            <a:endParaRPr lang="en-US" sz="1200" i="0" u="none" strike="noStrike" kern="1200" dirty="0" smtClean="0">
              <a:solidFill>
                <a:schemeClr val="tx1"/>
              </a:solidFill>
              <a:effectLst/>
              <a:latin typeface="+mn-lt"/>
              <a:ea typeface="+mn-ea"/>
              <a:cs typeface="+mn-cs"/>
            </a:endParaRPr>
          </a:p>
          <a:p>
            <a:pPr lvl="0"/>
            <a:r>
              <a:rPr lang="en-US" sz="1200" i="0" u="none" strike="noStrike" kern="1200" dirty="0" smtClean="0">
                <a:solidFill>
                  <a:schemeClr val="tx1"/>
                </a:solidFill>
                <a:effectLst/>
                <a:latin typeface="+mn-lt"/>
                <a:ea typeface="+mn-ea"/>
                <a:cs typeface="+mn-cs"/>
              </a:rPr>
              <a:t>R</a:t>
            </a:r>
            <a:r>
              <a:rPr lang="en-US" sz="1200" u="none" kern="1200" dirty="0" smtClean="0">
                <a:solidFill>
                  <a:schemeClr val="tx1"/>
                </a:solidFill>
                <a:effectLst/>
                <a:latin typeface="+mn-lt"/>
                <a:ea typeface="+mn-ea"/>
                <a:cs typeface="+mn-cs"/>
              </a:rPr>
              <a:t>einforce children’s </a:t>
            </a:r>
            <a:r>
              <a:rPr lang="en-US" sz="1200" kern="1200" dirty="0" smtClean="0">
                <a:solidFill>
                  <a:schemeClr val="tx1"/>
                </a:solidFill>
                <a:effectLst/>
                <a:latin typeface="+mn-lt"/>
                <a:ea typeface="+mn-ea"/>
                <a:cs typeface="+mn-cs"/>
              </a:rPr>
              <a:t>creativity, effort, and social-emotional skills (e.g., sharing, taking turns) using positive narration or specific praise. Consider using the examples from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Handbook.</a:t>
            </a:r>
          </a:p>
          <a:p>
            <a:r>
              <a:rPr lang="en-US" sz="1200" i="1" kern="1200" dirty="0" smtClean="0">
                <a:solidFill>
                  <a:schemeClr val="tx1"/>
                </a:solidFill>
                <a:effectLst/>
                <a:latin typeface="+mn-lt"/>
                <a:ea typeface="+mn-ea"/>
                <a:cs typeface="+mn-cs"/>
              </a:rPr>
              <a:t>For example, you could 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sz="1200" b="1" kern="1200" dirty="0" smtClean="0">
                <a:solidFill>
                  <a:schemeClr val="tx1"/>
                </a:solidFill>
                <a:effectLst/>
                <a:latin typeface="+mn-lt"/>
                <a:ea typeface="+mn-ea"/>
                <a:cs typeface="+mn-cs"/>
              </a:rPr>
              <a:t>Why is it important?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Briefly explain</a:t>
            </a:r>
            <a:r>
              <a:rPr lang="en-US" sz="1200" b="0" kern="1200" baseline="0" dirty="0" smtClean="0">
                <a:solidFill>
                  <a:schemeClr val="tx1"/>
                </a:solidFill>
                <a:effectLst/>
                <a:latin typeface="+mn-lt"/>
                <a:ea typeface="+mn-ea"/>
                <a:cs typeface="+mn-cs"/>
              </a:rPr>
              <a:t> why it is important for children to learn about feelings. </a:t>
            </a:r>
            <a:endParaRPr lang="en-US" dirty="0" smtClean="0"/>
          </a:p>
          <a:p>
            <a:pPr lvl="0"/>
            <a:r>
              <a:rPr lang="en-US" dirty="0" smtClean="0"/>
              <a:t>You</a:t>
            </a:r>
            <a:r>
              <a:rPr lang="en-US" baseline="0" dirty="0" smtClean="0"/>
              <a:t> </a:t>
            </a:r>
            <a:r>
              <a:rPr lang="en-US" dirty="0" smtClean="0"/>
              <a:t>might </a:t>
            </a:r>
            <a:r>
              <a:rPr lang="en-US" dirty="0"/>
              <a:t>say:</a:t>
            </a:r>
          </a:p>
          <a:p>
            <a:endParaRPr lang="en-US" sz="600" b="1" dirty="0"/>
          </a:p>
          <a:p>
            <a:r>
              <a:rPr lang="en-US" i="1" dirty="0"/>
              <a:t>Young children at this age are just learning about feelings. </a:t>
            </a:r>
          </a:p>
          <a:p>
            <a:r>
              <a:rPr lang="en-US" i="1" dirty="0"/>
              <a:t>It is common for them to yell and shout when they are happy, or to hit and throw things when they are angry.</a:t>
            </a:r>
          </a:p>
          <a:p>
            <a:endParaRPr lang="en-US" sz="500" dirty="0"/>
          </a:p>
          <a:p>
            <a:r>
              <a:rPr lang="en-US" b="0" dirty="0"/>
              <a:t>Repeat in child friendly language</a:t>
            </a:r>
            <a:r>
              <a:rPr lang="en-US" b="0" i="1" dirty="0"/>
              <a:t>:</a:t>
            </a:r>
            <a:endParaRPr lang="en-US" b="0" dirty="0"/>
          </a:p>
          <a:p>
            <a:r>
              <a:rPr lang="en-US" i="1" dirty="0"/>
              <a:t>We all have strong feelings. Sometimes we feel happy, excited or proud. Sometimes we feel angry, sad or scared. We may feel frustrated sometimes when we’re learning to do something new.</a:t>
            </a:r>
          </a:p>
          <a:p>
            <a:endParaRPr lang="en-US" sz="500" i="1" dirty="0"/>
          </a:p>
          <a:p>
            <a:r>
              <a:rPr lang="en-US" i="1" dirty="0"/>
              <a:t>There is very strong evidence that learning to deal with feelings matters, from studies that start when children are young and follow their progress all the way through high school and into adult life. </a:t>
            </a:r>
            <a:endParaRPr lang="en-US" i="1" dirty="0" smtClean="0"/>
          </a:p>
          <a:p>
            <a:endParaRPr lang="en-US" sz="500" b="1" i="1" dirty="0"/>
          </a:p>
          <a:p>
            <a:r>
              <a:rPr lang="en-US" b="0" dirty="0" smtClean="0"/>
              <a:t>Option </a:t>
            </a:r>
            <a:r>
              <a:rPr lang="en-US" b="0" dirty="0"/>
              <a:t>to walk through the infographic. Leave out any pieces you feel are inappropriate for children (e.g., the </a:t>
            </a:r>
            <a:r>
              <a:rPr lang="en-US" b="0" i="1" dirty="0"/>
              <a:t>drugs and alcohol).</a:t>
            </a:r>
          </a:p>
          <a:p>
            <a:endParaRPr lang="en-US" sz="500" b="0" i="1" dirty="0" smtClean="0"/>
          </a:p>
          <a:p>
            <a:r>
              <a:rPr lang="en-US" sz="500" b="0" i="0" dirty="0" smtClean="0"/>
              <a:t>Say</a:t>
            </a:r>
            <a:r>
              <a:rPr lang="en-US" sz="500" b="0" i="0" baseline="0" dirty="0" smtClean="0"/>
              <a:t> a little about how children learn about feelings in pre-K:</a:t>
            </a:r>
            <a:endParaRPr lang="en-US" sz="500" b="0" i="0" dirty="0"/>
          </a:p>
          <a:p>
            <a:r>
              <a:rPr lang="en-US" i="1" dirty="0" smtClean="0"/>
              <a:t>One </a:t>
            </a:r>
            <a:r>
              <a:rPr lang="en-US" i="1" dirty="0"/>
              <a:t>of the important things you’re learning in pre-K is to notice when you have a strong feeling in your body. You can tell a grown-up or a friend how you’re feeling. "I’m so excited I want to jump up and down!" Or, "I’m frustrated. I need help.“ </a:t>
            </a:r>
          </a:p>
          <a:p>
            <a:r>
              <a:rPr lang="en-US" b="0" dirty="0" smtClean="0"/>
              <a:t>*You </a:t>
            </a:r>
            <a:r>
              <a:rPr lang="en-US" b="0" dirty="0"/>
              <a:t>may also want to add in specific examples of how children at your site or in your classroom have been learning about feelings. </a:t>
            </a:r>
            <a:endParaRPr lang="en-US" b="0" i="1" dirty="0"/>
          </a:p>
          <a:p>
            <a:endParaRPr lang="en-US" sz="500" dirty="0"/>
          </a:p>
          <a:p>
            <a:r>
              <a:rPr lang="en-US" b="1" dirty="0"/>
              <a:t>*HANDOUT AVAILABLE: </a:t>
            </a:r>
            <a:r>
              <a:rPr lang="en-US" b="0" dirty="0"/>
              <a:t>Note that this slide can be found on pages 4 &amp; 5 of your Teacher/Leader/Staff Handbook, and can be copied as a handout for families. It is also available to be printed online. </a:t>
            </a:r>
          </a:p>
          <a:p>
            <a:pPr lvl="0"/>
            <a:endParaRPr lang="en-US" i="1" dirty="0"/>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using the Fun with Feelings Cards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families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and the Family Handbook they will receive with their deck.</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rPr>
              <a:t>2 types of cards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Orange “I feel” cards show different feelings.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Purple “I can” </a:t>
            </a:r>
            <a:r>
              <a:rPr lang="en-US" sz="1200" kern="1200" dirty="0" smtClean="0">
                <a:solidFill>
                  <a:schemeClr val="tx1"/>
                </a:solidFill>
                <a:effectLst/>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 together </a:t>
            </a:r>
            <a:r>
              <a:rPr lang="en-US" sz="1200" b="0" i="1" kern="1200" baseline="0" dirty="0" smtClean="0">
                <a:solidFill>
                  <a:schemeClr val="tx1"/>
                </a:solidFill>
                <a:effectLst/>
                <a:latin typeface="+mn-lt"/>
                <a:ea typeface="+mn-ea"/>
                <a:cs typeface="+mn-cs"/>
              </a:rPr>
              <a:t>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you haven’t already, d</a:t>
            </a:r>
            <a:r>
              <a:rPr lang="en-US" sz="1200" b="0" kern="1200" dirty="0" smtClean="0">
                <a:solidFill>
                  <a:schemeClr val="tx1"/>
                </a:solidFill>
                <a:effectLst/>
                <a:latin typeface="+mn-lt"/>
                <a:ea typeface="+mn-ea"/>
                <a:cs typeface="+mn-cs"/>
              </a:rPr>
              <a:t>emonstrate how the cards can be</a:t>
            </a:r>
            <a:r>
              <a:rPr lang="en-US" sz="1200" b="0" kern="1200" baseline="0" dirty="0" smtClean="0">
                <a:solidFill>
                  <a:schemeClr val="tx1"/>
                </a:solidFill>
                <a:effectLst/>
                <a:latin typeface="+mn-lt"/>
                <a:ea typeface="+mn-ea"/>
                <a:cs typeface="+mn-cs"/>
              </a:rPr>
              <a:t> used to build by connecting the slits.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three sets of </a:t>
            </a:r>
            <a:r>
              <a:rPr lang="en-US" sz="1200" u="sng" kern="1200" dirty="0" smtClean="0">
                <a:solidFill>
                  <a:schemeClr val="tx1"/>
                </a:solidFill>
                <a:effectLst/>
                <a:latin typeface="+mn-lt"/>
                <a:ea typeface="+mn-ea"/>
                <a:cs typeface="+mn-cs"/>
              </a:rPr>
              <a:t>instruction cards</a:t>
            </a:r>
            <a:r>
              <a:rPr lang="en-US" sz="1200" kern="1200" dirty="0" smtClean="0">
                <a:solidFill>
                  <a:schemeClr val="tx1"/>
                </a:solidFill>
                <a:effectLst/>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Model</a:t>
            </a:r>
            <a:r>
              <a:rPr lang="en-US" sz="1200" kern="1200" dirty="0" smtClean="0">
                <a:solidFill>
                  <a:schemeClr val="tx1"/>
                </a:solidFill>
                <a:effectLst/>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For example, read “Make a Face” on the Play page </a:t>
            </a:r>
            <a:r>
              <a:rPr lang="en-US" sz="1200" b="0" kern="1200" dirty="0" smtClean="0">
                <a:solidFill>
                  <a:schemeClr val="tx1"/>
                </a:solidFill>
                <a:effectLst/>
                <a:latin typeface="+mn-lt"/>
                <a:ea typeface="+mn-ea"/>
                <a:cs typeface="+mn-cs"/>
              </a:rPr>
              <a:t>in the family handbook (p. 4), </a:t>
            </a:r>
            <a:r>
              <a:rPr lang="en-US" sz="1200" kern="1200" dirty="0" smtClean="0">
                <a:solidFill>
                  <a:schemeClr val="tx1"/>
                </a:solidFill>
                <a:effectLst/>
                <a:latin typeface="+mn-lt"/>
                <a:ea typeface="+mn-ea"/>
                <a:cs typeface="+mn-cs"/>
              </a:rPr>
              <a:t>hold up an “I feel” card, say the feeling and make the face that goes with it.</a:t>
            </a:r>
            <a:endParaRPr lang="en-US" sz="4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Invite children to make the face too and describe what you see (You could say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smile, your eyes sparkle.”)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Invite</a:t>
            </a:r>
            <a:r>
              <a:rPr lang="en-US" sz="1200" b="1" i="0" kern="1200" baseline="0" dirty="0" smtClean="0">
                <a:solidFill>
                  <a:schemeClr val="tx1"/>
                </a:solidFill>
                <a:effectLst/>
                <a:latin typeface="+mn-lt"/>
                <a:ea typeface="+mn-ea"/>
                <a:cs typeface="+mn-cs"/>
              </a:rPr>
              <a:t> Families to Explore the Handbook and Play with the Cards (10-15 </a:t>
            </a:r>
            <a:r>
              <a:rPr lang="en-US" sz="1200" b="1" i="0" kern="1200" baseline="0" dirty="0" err="1" smtClean="0">
                <a:solidFill>
                  <a:schemeClr val="tx1"/>
                </a:solidFill>
                <a:effectLst/>
                <a:latin typeface="+mn-lt"/>
                <a:ea typeface="+mn-ea"/>
                <a:cs typeface="+mn-cs"/>
              </a:rPr>
              <a:t>mins</a:t>
            </a:r>
            <a:r>
              <a:rPr lang="en-US" sz="1200" b="1" i="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Choose one of the ideas from the </a:t>
            </a:r>
            <a:r>
              <a:rPr lang="en-US" sz="1200" b="0" i="1" kern="1200" dirty="0" smtClean="0">
                <a:solidFill>
                  <a:schemeClr val="tx1"/>
                </a:solidFill>
                <a:effectLst/>
                <a:latin typeface="+mn-lt"/>
                <a:ea typeface="+mn-ea"/>
                <a:cs typeface="+mn-cs"/>
              </a:rPr>
              <a:t>Play </a:t>
            </a:r>
            <a:r>
              <a:rPr lang="en-US" sz="1200" b="0" kern="1200" dirty="0" smtClean="0">
                <a:solidFill>
                  <a:schemeClr val="tx1"/>
                </a:solidFill>
                <a:effectLst/>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Encourage families to move ahead to the first </a:t>
            </a:r>
            <a:r>
              <a:rPr lang="en-US" sz="1200" b="0" i="1" kern="1200" dirty="0" smtClean="0">
                <a:solidFill>
                  <a:schemeClr val="tx1"/>
                </a:solidFill>
                <a:effectLst/>
                <a:latin typeface="+mn-lt"/>
                <a:ea typeface="+mn-ea"/>
                <a:cs typeface="+mn-cs"/>
              </a:rPr>
              <a:t>Teach </a:t>
            </a:r>
            <a:r>
              <a:rPr lang="en-US" sz="1200" b="0" kern="1200" dirty="0" smtClean="0">
                <a:solidFill>
                  <a:schemeClr val="tx1"/>
                </a:solidFill>
                <a:effectLst/>
                <a:latin typeface="+mn-lt"/>
                <a:ea typeface="+mn-ea"/>
                <a:cs typeface="+mn-cs"/>
              </a:rPr>
              <a:t>page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try another </a:t>
            </a:r>
            <a:r>
              <a:rPr lang="en-US" sz="1200" b="0" i="1" kern="1200" baseline="0" dirty="0" smtClean="0">
                <a:solidFill>
                  <a:schemeClr val="tx1"/>
                </a:solidFill>
                <a:effectLst/>
                <a:latin typeface="+mn-lt"/>
                <a:ea typeface="+mn-ea"/>
                <a:cs typeface="+mn-cs"/>
              </a:rPr>
              <a:t>Play </a:t>
            </a:r>
            <a:r>
              <a:rPr lang="en-US" sz="1200" b="0" i="0" kern="1200" baseline="0" dirty="0" smtClean="0">
                <a:solidFill>
                  <a:schemeClr val="tx1"/>
                </a:solidFill>
                <a:effectLst/>
                <a:latin typeface="+mn-lt"/>
                <a:ea typeface="+mn-ea"/>
                <a:cs typeface="+mn-cs"/>
              </a:rPr>
              <a:t>idea</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they are ready.</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baseline="0" dirty="0" smtClean="0">
                <a:solidFill>
                  <a:schemeClr val="tx1"/>
                </a:solidFill>
                <a:effectLst/>
                <a:latin typeface="+mn-lt"/>
                <a:ea typeface="+mn-ea"/>
                <a:cs typeface="+mn-cs"/>
              </a:rPr>
              <a:t>If children’s antsy-ness levels allow,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Self-Reflection</a:t>
            </a:r>
            <a:r>
              <a:rPr lang="en-US" b="1" baseline="0" dirty="0" smtClean="0"/>
              <a:t> </a:t>
            </a:r>
            <a:r>
              <a:rPr lang="en-US" b="1" dirty="0" smtClean="0"/>
              <a:t>(2 </a:t>
            </a:r>
            <a:r>
              <a:rPr lang="en-US" b="1" dirty="0" err="1" smtClean="0"/>
              <a:t>Mins</a:t>
            </a:r>
            <a:r>
              <a:rPr lang="en-US" b="1" dirty="0" smtClean="0"/>
              <a:t>)</a:t>
            </a:r>
          </a:p>
          <a:p>
            <a:endParaRPr lang="en-US" b="1" i="1" dirty="0" smtClean="0"/>
          </a:p>
          <a:p>
            <a:r>
              <a:rPr lang="en-US" b="0" i="0" dirty="0" smtClean="0"/>
              <a:t>*If</a:t>
            </a:r>
            <a:r>
              <a:rPr lang="en-US" b="0" i="0" baseline="0" dirty="0" smtClean="0"/>
              <a:t> time and children’s antsy-ness level allows… </a:t>
            </a:r>
            <a:endParaRPr lang="en-US" b="0" i="0" dirty="0" smtClean="0"/>
          </a:p>
          <a:p>
            <a:endParaRPr lang="en-US" b="0" i="1" dirty="0" smtClean="0"/>
          </a:p>
          <a:p>
            <a:r>
              <a:rPr lang="en-US" b="0" i="0" dirty="0" smtClean="0"/>
              <a:t>Encourage</a:t>
            </a:r>
            <a:r>
              <a:rPr lang="en-US" b="0" i="0" baseline="0" dirty="0" smtClean="0"/>
              <a:t> families to think to themselves briefly about what we have talked about today and how it related to their child.</a:t>
            </a:r>
          </a:p>
          <a:p>
            <a:r>
              <a:rPr lang="en-US" b="0" i="1" baseline="0" dirty="0" smtClean="0"/>
              <a:t>I invite you to take a moment to reflect: Which, if any, social emotional skills may you want to work on with your child? How might you imagine using the cards at home or on the go?</a:t>
            </a:r>
          </a:p>
          <a:p>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Give them a minute to think quietly. </a:t>
            </a:r>
          </a:p>
          <a:p>
            <a:endParaRPr lang="en-US" b="0" i="1" baseline="0" dirty="0" smtClean="0"/>
          </a:p>
          <a:p>
            <a:r>
              <a:rPr lang="en-US" b="0" i="0" baseline="0" dirty="0" smtClean="0"/>
              <a:t>After giving them a minute to think, remind them they can partner with their child’s teacher to learn more about Social Emotional Learning and how its done in their classroom. </a:t>
            </a:r>
          </a:p>
          <a:p>
            <a:endParaRPr lang="en-US" b="0" i="0" baseline="0" dirty="0" smtClean="0"/>
          </a:p>
          <a:p>
            <a:r>
              <a:rPr lang="en-US" b="0" i="1" baseline="0" dirty="0" smtClean="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smtClean="0"/>
              <a:t>Ask Families to share any remaining</a:t>
            </a:r>
            <a:r>
              <a:rPr lang="en-US" b="0" i="0" baseline="0" dirty="0" smtClean="0"/>
              <a:t> questions.</a:t>
            </a:r>
            <a:endParaRPr lang="en-US" b="0" i="0"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families for attendance and participation.</a:t>
            </a:r>
          </a:p>
          <a:p>
            <a:r>
              <a:rPr lang="en-US" sz="1200" kern="1200" dirty="0" smtClean="0">
                <a:solidFill>
                  <a:schemeClr val="tx1"/>
                </a:solidFill>
                <a:effectLst/>
                <a:latin typeface="+mn-lt"/>
                <a:ea typeface="+mn-ea"/>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8035" y="1851434"/>
            <a:ext cx="3784490" cy="3562488"/>
            <a:chOff x="6546582" y="1565042"/>
            <a:chExt cx="5045987" cy="4749984"/>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es-ES" sz="2250" dirty="0">
                  <a:latin typeface="Arial" charset="0"/>
                  <a:ea typeface="Arial" charset="0"/>
                  <a:cs typeface="Arial" charset="0"/>
                </a:rPr>
                <a:t>Invitamos a todos a:  </a:t>
              </a:r>
            </a:p>
          </p:txBody>
        </p:sp>
        <p:sp>
          <p:nvSpPr>
            <p:cNvPr id="9" name="TextBox 8"/>
            <p:cNvSpPr txBox="1"/>
            <p:nvPr/>
          </p:nvSpPr>
          <p:spPr>
            <a:xfrm>
              <a:off x="6546582" y="4806921"/>
              <a:ext cx="5045987" cy="1508105"/>
            </a:xfrm>
            <a:prstGeom prst="rect">
              <a:avLst/>
            </a:prstGeom>
            <a:noFill/>
          </p:spPr>
          <p:txBody>
            <a:bodyPr wrap="square" rtlCol="0">
              <a:spAutoFit/>
            </a:bodyPr>
            <a:lstStyle/>
            <a:p>
              <a:pPr algn="ctr"/>
              <a:r>
                <a:rPr lang="es-ES" sz="2250" dirty="0">
                  <a:solidFill>
                    <a:schemeClr val="accent6"/>
                  </a:solidFill>
                  <a:latin typeface="Arial" charset="0"/>
                  <a:ea typeface="Arial" charset="0"/>
                  <a:cs typeface="Arial" charset="0"/>
                </a:rPr>
                <a:t>...en lo que van </a:t>
              </a:r>
              <a:r>
                <a:rPr lang="es-ES" sz="2250" dirty="0" smtClean="0">
                  <a:solidFill>
                    <a:schemeClr val="accent6"/>
                  </a:solidFill>
                  <a:latin typeface="Arial" charset="0"/>
                  <a:ea typeface="Arial" charset="0"/>
                  <a:cs typeface="Arial" charset="0"/>
                </a:rPr>
                <a:t/>
              </a:r>
              <a:br>
                <a:rPr lang="es-ES" sz="2250" dirty="0" smtClean="0">
                  <a:solidFill>
                    <a:schemeClr val="accent6"/>
                  </a:solidFill>
                  <a:latin typeface="Arial" charset="0"/>
                  <a:ea typeface="Arial" charset="0"/>
                  <a:cs typeface="Arial" charset="0"/>
                </a:rPr>
              </a:br>
              <a:r>
                <a:rPr lang="es-ES" sz="2250" dirty="0" smtClean="0">
                  <a:solidFill>
                    <a:schemeClr val="accent6"/>
                  </a:solidFill>
                  <a:latin typeface="Arial" charset="0"/>
                  <a:ea typeface="Arial" charset="0"/>
                  <a:cs typeface="Arial" charset="0"/>
                </a:rPr>
                <a:t>conociendo </a:t>
              </a:r>
              <a:r>
                <a:rPr lang="es-ES" sz="2250" dirty="0">
                  <a:solidFill>
                    <a:schemeClr val="accent6"/>
                  </a:solidFill>
                  <a:latin typeface="Arial" charset="0"/>
                  <a:ea typeface="Arial" charset="0"/>
                  <a:cs typeface="Arial" charset="0"/>
                </a:rPr>
                <a:t>a su </a:t>
              </a:r>
              <a:r>
                <a:rPr lang="es-ES" sz="2250" dirty="0" smtClean="0">
                  <a:solidFill>
                    <a:schemeClr val="accent6"/>
                  </a:solidFill>
                  <a:latin typeface="Arial" charset="0"/>
                  <a:ea typeface="Arial" charset="0"/>
                  <a:cs typeface="Arial" charset="0"/>
                </a:rPr>
                <a:t/>
              </a:r>
              <a:br>
                <a:rPr lang="es-ES" sz="2250" dirty="0" smtClean="0">
                  <a:solidFill>
                    <a:schemeClr val="accent6"/>
                  </a:solidFill>
                  <a:latin typeface="Arial" charset="0"/>
                  <a:ea typeface="Arial" charset="0"/>
                  <a:cs typeface="Arial" charset="0"/>
                </a:rPr>
              </a:br>
              <a:r>
                <a:rPr lang="es-ES" sz="2250" dirty="0" smtClean="0">
                  <a:solidFill>
                    <a:schemeClr val="accent6"/>
                  </a:solidFill>
                  <a:latin typeface="Arial" charset="0"/>
                  <a:ea typeface="Arial" charset="0"/>
                  <a:cs typeface="Arial" charset="0"/>
                </a:rPr>
                <a:t>comunidad </a:t>
              </a:r>
              <a:r>
                <a:rPr lang="es-ES" sz="2250" dirty="0">
                  <a:solidFill>
                    <a:schemeClr val="accent6"/>
                  </a:solidFill>
                  <a:latin typeface="Arial" charset="0"/>
                  <a:ea typeface="Arial" charset="0"/>
                  <a:cs typeface="Arial" charset="0"/>
                </a:rPr>
                <a:t>de </a:t>
              </a:r>
              <a:r>
                <a:rPr lang="es-ES" sz="2250" dirty="0" err="1">
                  <a:solidFill>
                    <a:schemeClr val="accent6"/>
                  </a:solidFill>
                  <a:latin typeface="Arial" charset="0"/>
                  <a:ea typeface="Arial" charset="0"/>
                  <a:cs typeface="Arial" charset="0"/>
                </a:rPr>
                <a:t>prekínder</a:t>
              </a:r>
              <a:r>
                <a:rPr lang="es-ES" sz="2250" dirty="0">
                  <a:solidFill>
                    <a:schemeClr val="accent6"/>
                  </a:solidFill>
                  <a:latin typeface="Arial" charset="0"/>
                  <a:ea typeface="Arial" charset="0"/>
                  <a:cs typeface="Arial" charset="0"/>
                </a:rPr>
                <a:t>.</a:t>
              </a:r>
            </a:p>
          </p:txBody>
        </p:sp>
        <p:grpSp>
          <p:nvGrpSpPr>
            <p:cNvPr id="13" name="Group 12"/>
            <p:cNvGrpSpPr/>
            <p:nvPr/>
          </p:nvGrpSpPr>
          <p:grpSpPr>
            <a:xfrm>
              <a:off x="6999609" y="2176433"/>
              <a:ext cx="3525305" cy="3049600"/>
              <a:chOff x="6381035" y="2240231"/>
              <a:chExt cx="3525305" cy="3049600"/>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381035" y="2704508"/>
                <a:ext cx="1957337" cy="2585323"/>
              </a:xfrm>
              <a:prstGeom prst="rect">
                <a:avLst/>
              </a:prstGeom>
              <a:noFill/>
            </p:spPr>
            <p:txBody>
              <a:bodyPr wrap="square" rtlCol="0">
                <a:spAutoFit/>
              </a:bodyPr>
              <a:lstStyle/>
              <a:p>
                <a:r>
                  <a:rPr lang="es-ES" sz="2400" b="1" dirty="0">
                    <a:solidFill>
                      <a:schemeClr val="accent4"/>
                    </a:solidFill>
                  </a:rPr>
                  <a:t>Construir</a:t>
                </a:r>
              </a:p>
              <a:p>
                <a:r>
                  <a:rPr lang="es-ES" sz="2400" b="1" dirty="0"/>
                  <a:t>y</a:t>
                </a:r>
              </a:p>
              <a:p>
                <a:r>
                  <a:rPr lang="es-ES" sz="2400" b="1" dirty="0">
                    <a:solidFill>
                      <a:schemeClr val="accent2"/>
                    </a:solidFill>
                  </a:rPr>
                  <a:t>Jugar</a:t>
                </a:r>
              </a:p>
              <a:p>
                <a:endParaRPr lang="en-US" sz="2400" b="1" dirty="0"/>
              </a:p>
              <a:p>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87564" y="762779"/>
            <a:ext cx="5061054"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s-ES" sz="3300" b="1" dirty="0">
                <a:solidFill>
                  <a:schemeClr val="accent5"/>
                </a:solidFill>
                <a:latin typeface="Arial" charset="0"/>
                <a:ea typeface="Arial" charset="0"/>
                <a:cs typeface="Arial" charset="0"/>
              </a:rPr>
              <a:t>¡Bienvenidas, familias! </a:t>
            </a: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9446" y="698267"/>
            <a:ext cx="6694637" cy="4929449"/>
          </a:xfrm>
          <a:prstGeom prst="rect">
            <a:avLst/>
          </a:prstGeom>
        </p:spPr>
      </p:pic>
      <p:sp>
        <p:nvSpPr>
          <p:cNvPr id="12" name="Text Placeholder 1"/>
          <p:cNvSpPr>
            <a:spLocks noGrp="1"/>
          </p:cNvSpPr>
          <p:nvPr>
            <p:ph type="body" sz="quarter" idx="13"/>
          </p:nvPr>
        </p:nvSpPr>
        <p:spPr>
          <a:xfrm>
            <a:off x="289409" y="1000125"/>
            <a:ext cx="2253069" cy="3070070"/>
          </a:xfrm>
        </p:spPr>
        <p:txBody>
          <a:bodyPr anchor="t">
            <a:normAutofit/>
          </a:bodyPr>
          <a:lstStyle/>
          <a:p>
            <a:pPr algn="l">
              <a:lnSpc>
                <a:spcPct val="110000"/>
              </a:lnSpc>
            </a:pPr>
            <a:r>
              <a:rPr lang="es-ES" sz="2400" b="1" dirty="0">
                <a:latin typeface="Arial" panose="020B0604020202020204" pitchFamily="34" charset="0"/>
                <a:cs typeface="Arial" panose="020B0604020202020204" pitchFamily="34" charset="0"/>
              </a:rPr>
              <a:t>¿Por qué es importante que los niños aprendan sobre los sentimientos?</a:t>
            </a:r>
          </a:p>
        </p:txBody>
      </p:sp>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303" y="4661761"/>
            <a:ext cx="4011179" cy="13843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0076" y="1493473"/>
            <a:ext cx="2200275" cy="7810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5812" y="3457333"/>
            <a:ext cx="2457450" cy="1381125"/>
          </a:xfrm>
          <a:prstGeom prst="rect">
            <a:avLst/>
          </a:prstGeom>
        </p:spPr>
      </p:pic>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210076" y="450428"/>
            <a:ext cx="4828610" cy="795194"/>
          </a:xfrm>
        </p:spPr>
        <p:txBody>
          <a:bodyPr anchor="b">
            <a:noAutofit/>
          </a:bodyPr>
          <a:lstStyle/>
          <a:p>
            <a:pPr algn="l"/>
            <a:r>
              <a:rPr lang="es-ES" sz="2250" b="1" dirty="0">
                <a:latin typeface="Arial" panose="020B0604020202020204" pitchFamily="34" charset="0"/>
                <a:cs typeface="Arial" panose="020B0604020202020204" pitchFamily="34" charset="0"/>
              </a:rPr>
              <a:t>Las tarjetas Explorando mis Sentimientos (</a:t>
            </a:r>
            <a:r>
              <a:rPr lang="es-ES" sz="2250" b="1" i="1" dirty="0" err="1">
                <a:latin typeface="Arial" panose="020B0604020202020204" pitchFamily="34" charset="0"/>
                <a:cs typeface="Arial" panose="020B0604020202020204" pitchFamily="34" charset="0"/>
              </a:rPr>
              <a:t>Fun</a:t>
            </a:r>
            <a:r>
              <a:rPr lang="es-ES" sz="2250" b="1" i="1" dirty="0">
                <a:latin typeface="Arial" panose="020B0604020202020204" pitchFamily="34" charset="0"/>
                <a:cs typeface="Arial" panose="020B0604020202020204" pitchFamily="34" charset="0"/>
              </a:rPr>
              <a:t> </a:t>
            </a:r>
            <a:r>
              <a:rPr lang="es-ES" sz="2250" b="1" i="1" dirty="0" err="1">
                <a:latin typeface="Arial" panose="020B0604020202020204" pitchFamily="34" charset="0"/>
                <a:cs typeface="Arial" panose="020B0604020202020204" pitchFamily="34" charset="0"/>
              </a:rPr>
              <a:t>with</a:t>
            </a:r>
            <a:r>
              <a:rPr lang="es-ES" sz="2250" b="1" i="1" dirty="0">
                <a:latin typeface="Arial" panose="020B0604020202020204" pitchFamily="34" charset="0"/>
                <a:cs typeface="Arial" panose="020B0604020202020204" pitchFamily="34" charset="0"/>
              </a:rPr>
              <a:t> </a:t>
            </a:r>
            <a:r>
              <a:rPr lang="es-ES" sz="2250" b="1" i="1" dirty="0" err="1">
                <a:latin typeface="Arial" panose="020B0604020202020204" pitchFamily="34" charset="0"/>
                <a:cs typeface="Arial" panose="020B0604020202020204" pitchFamily="34" charset="0"/>
              </a:rPr>
              <a:t>Feelings</a:t>
            </a:r>
            <a:r>
              <a:rPr lang="es-ES" sz="2250" b="1" i="1" dirty="0">
                <a:latin typeface="Arial" panose="020B0604020202020204" pitchFamily="34" charset="0"/>
                <a:cs typeface="Arial" panose="020B0604020202020204" pitchFamily="34" charset="0"/>
              </a:rPr>
              <a:t>)</a:t>
            </a:r>
            <a:r>
              <a:rPr lang="es-ES" sz="2250" b="1"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1893" y="2201847"/>
            <a:ext cx="3770001" cy="1183139"/>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r="4144"/>
          <a:stretch/>
        </p:blipFill>
        <p:spPr>
          <a:xfrm>
            <a:off x="4810912" y="2845878"/>
            <a:ext cx="4293331" cy="110285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38686" y="1496997"/>
            <a:ext cx="3038475" cy="1409700"/>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728003" y="772084"/>
            <a:ext cx="1122607" cy="762525"/>
          </a:xfrm>
          <a:prstGeom prst="rect">
            <a:avLst/>
          </a:prstGeom>
        </p:spPr>
      </p:pic>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527972"/>
              <a:ext cx="8522183" cy="4324537"/>
              <a:chOff x="693254" y="1410407"/>
              <a:chExt cx="8522183" cy="4324537"/>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6562" y="1410407"/>
                <a:ext cx="6238875" cy="4037184"/>
              </a:xfrm>
              <a:prstGeom prst="rect">
                <a:avLst/>
              </a:prstGeom>
              <a:ln>
                <a:noFill/>
              </a:ln>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190831" y="971900"/>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s-ES" sz="2250" b="1" dirty="0">
                <a:latin typeface="Arial" panose="020B0604020202020204" pitchFamily="34" charset="0"/>
                <a:cs typeface="Arial" panose="020B0604020202020204" pitchFamily="34" charset="0"/>
              </a:rPr>
              <a:t>      </a:t>
            </a:r>
            <a:r>
              <a:rPr lang="es-ES" sz="3200" b="1" dirty="0">
                <a:latin typeface="Arial" panose="020B0604020202020204" pitchFamily="34" charset="0"/>
                <a:cs typeface="Arial" panose="020B0604020202020204" pitchFamily="34" charset="0"/>
              </a:rPr>
              <a:t>¡Juguemos!</a:t>
            </a:r>
          </a:p>
        </p:txBody>
      </p:sp>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es-ES" b="1" dirty="0">
                <a:solidFill>
                  <a:schemeClr val="bg1"/>
                </a:solidFill>
                <a:latin typeface="Arial" panose="020B0604020202020204" pitchFamily="34" charset="0"/>
                <a:cs typeface="Arial" panose="020B0604020202020204" pitchFamily="34" charset="0"/>
              </a:rPr>
              <a:t>¡Página 4 de </a:t>
            </a:r>
            <a:r>
              <a:rPr lang="es-ES" b="1" dirty="0" smtClean="0">
                <a:solidFill>
                  <a:schemeClr val="bg1"/>
                </a:solidFill>
                <a:latin typeface="Arial" panose="020B0604020202020204" pitchFamily="34" charset="0"/>
                <a:cs typeface="Arial" panose="020B0604020202020204" pitchFamily="34" charset="0"/>
              </a:rPr>
              <a:t>la </a:t>
            </a:r>
            <a:r>
              <a:rPr lang="es-ES" b="1" dirty="0">
                <a:solidFill>
                  <a:schemeClr val="bg1"/>
                </a:solidFill>
                <a:latin typeface="Arial" panose="020B0604020202020204" pitchFamily="34" charset="0"/>
                <a:cs typeface="Arial" panose="020B0604020202020204" pitchFamily="34" charset="0"/>
              </a:rPr>
              <a:t>guía!</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8" y="728472"/>
            <a:ext cx="8193088" cy="971550"/>
          </a:xfrm>
        </p:spPr>
        <p:txBody>
          <a:bodyPr>
            <a:normAutofit/>
          </a:bodyPr>
          <a:lstStyle/>
          <a:p>
            <a:pPr algn="l"/>
            <a:r>
              <a:rPr lang="es-ES" sz="3600" b="1" dirty="0">
                <a:latin typeface="Arial" panose="020B0604020202020204" pitchFamily="34" charset="0"/>
                <a:cs typeface="Arial" panose="020B0604020202020204" pitchFamily="34" charset="0"/>
              </a:rPr>
              <a:t>Autorreflexión</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es-ES" b="1" dirty="0">
                <a:latin typeface="Arial" charset="0"/>
                <a:ea typeface="Arial" charset="0"/>
                <a:cs typeface="Arial" charset="0"/>
              </a:rPr>
              <a:t>Pensar en lo que uno ha aprendido...</a:t>
            </a:r>
          </a:p>
          <a:p>
            <a:pPr marL="685800" lvl="1" indent="-342900">
              <a:buFont typeface="Arial" panose="020B0604020202020204" pitchFamily="34" charset="0"/>
              <a:buChar char="•"/>
            </a:pPr>
            <a:r>
              <a:rPr lang="es-ES" dirty="0">
                <a:latin typeface="Arial" panose="020B0604020202020204" pitchFamily="34" charset="0"/>
                <a:cs typeface="Arial" panose="020B0604020202020204" pitchFamily="34" charset="0"/>
              </a:rPr>
              <a:t>¿A cuáles destrezas socioemocionales le gustaría dedicarle atención y esfuerzo con su hijo?</a:t>
            </a:r>
          </a:p>
          <a:p>
            <a:pPr marL="685800" lvl="1" indent="-342900">
              <a:spcAft>
                <a:spcPts val="900"/>
              </a:spcAft>
              <a:buFont typeface="Arial" panose="020B0604020202020204" pitchFamily="34" charset="0"/>
              <a:buChar char="•"/>
            </a:pPr>
            <a:r>
              <a:rPr lang="es-ES" dirty="0">
                <a:latin typeface="Arial" panose="020B0604020202020204" pitchFamily="34" charset="0"/>
                <a:cs typeface="Arial" panose="020B0604020202020204" pitchFamily="34" charset="0"/>
              </a:rPr>
              <a:t>¿Cómo se pueden utilizar estas tarjetas en el hogar y sobre la marcha?</a:t>
            </a:r>
          </a:p>
        </p:txBody>
      </p:sp>
      <p:sp>
        <p:nvSpPr>
          <p:cNvPr id="8" name="Rectangle 7"/>
          <p:cNvSpPr/>
          <p:nvPr/>
        </p:nvSpPr>
        <p:spPr>
          <a:xfrm>
            <a:off x="3905341" y="3853806"/>
            <a:ext cx="4389065" cy="1569660"/>
          </a:xfrm>
          <a:prstGeom prst="rect">
            <a:avLst/>
          </a:prstGeom>
        </p:spPr>
        <p:txBody>
          <a:bodyPr wrap="square">
            <a:spAutoFit/>
          </a:bodyPr>
          <a:lstStyle/>
          <a:p>
            <a:r>
              <a:rPr lang="es-ES" sz="2400" b="1" dirty="0">
                <a:solidFill>
                  <a:schemeClr val="accent1"/>
                </a:solidFill>
                <a:latin typeface="Arial" panose="020B0604020202020204" pitchFamily="34" charset="0"/>
                <a:cs typeface="Arial" panose="020B0604020202020204" pitchFamily="34" charset="0"/>
              </a:rPr>
              <a:t>Comparta</a:t>
            </a:r>
            <a:r>
              <a:rPr lang="es-ES" sz="2400" dirty="0">
                <a:solidFill>
                  <a:schemeClr val="accent1"/>
                </a:solidFill>
                <a:latin typeface="Arial" panose="020B0604020202020204" pitchFamily="34" charset="0"/>
                <a:cs typeface="Arial" panose="020B0604020202020204" pitchFamily="34" charset="0"/>
              </a:rPr>
              <a:t> sus </a:t>
            </a:r>
            <a:r>
              <a:rPr lang="es-ES" sz="2400" dirty="0" smtClean="0">
                <a:solidFill>
                  <a:schemeClr val="accent1"/>
                </a:solidFill>
                <a:latin typeface="Arial" panose="020B0604020202020204" pitchFamily="34" charset="0"/>
                <a:cs typeface="Arial" panose="020B0604020202020204" pitchFamily="34" charset="0"/>
              </a:rPr>
              <a:t>propias reflexiones </a:t>
            </a:r>
            <a:r>
              <a:rPr lang="es-ES" sz="2400" dirty="0">
                <a:solidFill>
                  <a:schemeClr val="accent1"/>
                </a:solidFill>
                <a:latin typeface="Arial" panose="020B0604020202020204" pitchFamily="34" charset="0"/>
                <a:cs typeface="Arial" panose="020B0604020202020204" pitchFamily="34" charset="0"/>
              </a:rPr>
              <a:t>o preguntas con los </a:t>
            </a:r>
            <a:r>
              <a:rPr lang="es-ES" sz="2400" b="1" dirty="0">
                <a:solidFill>
                  <a:schemeClr val="accent1"/>
                </a:solidFill>
                <a:latin typeface="Arial" panose="020B0604020202020204" pitchFamily="34" charset="0"/>
                <a:cs typeface="Arial" panose="020B0604020202020204" pitchFamily="34" charset="0"/>
              </a:rPr>
              <a:t>maestros de su hijo</a:t>
            </a:r>
            <a:r>
              <a:rPr lang="es-ES" sz="2400" dirty="0">
                <a:solidFill>
                  <a:schemeClr val="accent1"/>
                </a:solidFill>
                <a:latin typeface="Arial" panose="020B0604020202020204" pitchFamily="34" charset="0"/>
                <a:cs typeface="Arial" panose="020B0604020202020204" pitchFamily="34" charset="0"/>
              </a:rPr>
              <a:t> y así profundizar más en el asunto.   </a:t>
            </a:r>
          </a:p>
        </p:txBody>
      </p:sp>
      <p:grpSp>
        <p:nvGrpSpPr>
          <p:cNvPr id="11" name="Group 10"/>
          <p:cNvGrpSpPr/>
          <p:nvPr/>
        </p:nvGrpSpPr>
        <p:grpSpPr>
          <a:xfrm>
            <a:off x="1568223" y="3556987"/>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630722" y="1129906"/>
            <a:ext cx="8686799" cy="525871"/>
          </a:xfrm>
        </p:spPr>
        <p:txBody>
          <a:bodyPr>
            <a:noAutofit/>
          </a:bodyPr>
          <a:lstStyle/>
          <a:p>
            <a:pPr algn="l"/>
            <a:r>
              <a:rPr lang="es-ES" sz="3600" b="1" dirty="0">
                <a:latin typeface="Arial" charset="0"/>
                <a:ea typeface="Arial" charset="0"/>
                <a:cs typeface="Arial" charset="0"/>
              </a:rPr>
              <a:t>¿Preguntas?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7135" y="1863376"/>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es-ES" sz="6600" b="1" dirty="0">
                <a:solidFill>
                  <a:schemeClr val="bg1"/>
                </a:solidFill>
                <a:latin typeface="Arial" charset="0"/>
                <a:ea typeface="Arial" charset="0"/>
                <a:cs typeface="Arial" charset="0"/>
              </a:rPr>
              <a:t>¡Gracias!</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955</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2017-11-29T15:42:44Z</dcterms:created>
  <dcterms:modified xsi:type="dcterms:W3CDTF">2018-02-23T21:42:48Z</dcterms:modified>
</cp:coreProperties>
</file>