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3" r:id="rId5"/>
    <p:sldId id="264" r:id="rId6"/>
    <p:sldId id="260" r:id="rId7"/>
    <p:sldId id="262"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8" clrIdx="0">
    <p:extLst/>
  </p:cmAuthor>
  <p:cmAuthor id="2" name="Barreiro, Francesca" initials="BF" lastIdx="1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08" autoAdjust="0"/>
    <p:restoredTop sz="86813" autoAdjust="0"/>
  </p:normalViewPr>
  <p:slideViewPr>
    <p:cSldViewPr snapToGrid="0">
      <p:cViewPr varScale="1">
        <p:scale>
          <a:sx n="93" d="100"/>
          <a:sy n="93" d="100"/>
        </p:scale>
        <p:origin x="1818" y="72"/>
      </p:cViewPr>
      <p:guideLst/>
    </p:cSldViewPr>
  </p:slideViewPr>
  <p:notesTextViewPr>
    <p:cViewPr>
      <p:scale>
        <a:sx n="1" d="1"/>
        <a:sy n="1" d="1"/>
      </p:scale>
      <p:origin x="0" y="0"/>
    </p:cViewPr>
  </p:notesTextViewPr>
  <p:notesViewPr>
    <p:cSldViewPr snapToGrid="0">
      <p:cViewPr varScale="1">
        <p:scale>
          <a:sx n="85" d="100"/>
          <a:sy n="85" d="100"/>
        </p:scale>
        <p:origin x="91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F7EDD-8CBE-4126-B0DC-A91BD35F7293}" type="datetimeFigureOut">
              <a:rPr lang="en-US" smtClean="0"/>
              <a:t>2/23/2018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13459-1643-47F4-B43E-4BEEC161AD6C}" type="slidenum">
              <a:rPr lang="en-US" smtClean="0"/>
              <a:t>‹#›</a:t>
            </a:fld>
            <a:endParaRPr lang="en-US"/>
          </a:p>
        </p:txBody>
      </p:sp>
    </p:spTree>
    <p:extLst>
      <p:ext uri="{BB962C8B-B14F-4D97-AF65-F5344CB8AC3E}">
        <p14:creationId xmlns:p14="http://schemas.microsoft.com/office/powerpoint/2010/main" val="411530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200" b="1" i="0" dirty="0">
                <a:solidFill>
                  <a:schemeClr val="tx1"/>
                </a:solidFill>
                <a:latin typeface="+mn-lt"/>
                <a:ea typeface="SimSun"/>
                <a:cs typeface="+mn-cs"/>
              </a:rPr>
              <a:t>Welcome/Ice-breaker (5-10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dirty="0">
                <a:solidFill>
                  <a:schemeClr val="tx1"/>
                </a:solidFill>
                <a:latin typeface="+mn-lt"/>
                <a:ea typeface="SimSun"/>
                <a:cs typeface="+mn-cs"/>
              </a:rPr>
              <a:t>*Note:This Power</a:t>
            </a:r>
            <a:r>
              <a:rPr lang="zh-CN" sz="1200" baseline="0" dirty="0">
                <a:solidFill>
                  <a:schemeClr val="tx1"/>
                </a:solidFill>
                <a:latin typeface="+mn-lt"/>
                <a:ea typeface="SimSun"/>
                <a:cs typeface="+mn-cs"/>
              </a:rPr>
              <a:t> Point is for an event with adults only.You can find more suuport in your </a:t>
            </a:r>
            <a:r>
              <a:rPr lang="zh-CN" sz="1200" i="1" baseline="0" dirty="0">
                <a:solidFill>
                  <a:schemeClr val="tx1"/>
                </a:solidFill>
                <a:latin typeface="+mn-lt"/>
                <a:ea typeface="SimSun"/>
                <a:cs typeface="+mn-cs"/>
              </a:rPr>
              <a:t>Pre-K Teacher, Leader and Staff Handbook. </a:t>
            </a:r>
          </a:p>
          <a:p>
            <a:endParaRPr lang="en-US" sz="1200" b="0" i="0" u="none" strike="noStrike" kern="1200" baseline="0" dirty="0" smtClean="0">
              <a:solidFill>
                <a:schemeClr val="tx1"/>
              </a:solidFill>
              <a:latin typeface="+mn-lt"/>
              <a:ea typeface="+mn-ea"/>
              <a:cs typeface="+mn-cs"/>
            </a:endParaRPr>
          </a:p>
          <a:p>
            <a:r>
              <a:rPr lang="zh-CN" sz="1200" b="0" i="0" u="none" strike="noStrike" baseline="0" dirty="0">
                <a:solidFill>
                  <a:schemeClr val="tx1"/>
                </a:solidFill>
                <a:latin typeface="+mn-lt"/>
                <a:ea typeface="SimSun"/>
                <a:cs typeface="+mn-cs"/>
              </a:rPr>
              <a:t>Greet families warmly and orient them to the ice-breaker activity. </a:t>
            </a:r>
          </a:p>
          <a:p>
            <a:endParaRPr lang="en-US" sz="1200" b="0" i="0" u="none" strike="noStrike" kern="1200" baseline="0" dirty="0" smtClean="0">
              <a:solidFill>
                <a:schemeClr val="tx1"/>
              </a:solidFill>
              <a:latin typeface="+mn-lt"/>
              <a:ea typeface="+mn-ea"/>
              <a:cs typeface="+mn-cs"/>
            </a:endParaRPr>
          </a:p>
          <a:p>
            <a:r>
              <a:rPr lang="zh-CN" sz="1200" b="0" i="0" u="none" strike="noStrike" baseline="0" dirty="0">
                <a:solidFill>
                  <a:schemeClr val="tx1"/>
                </a:solidFill>
                <a:latin typeface="+mn-lt"/>
                <a:ea typeface="SimSun"/>
                <a:cs typeface="+mn-cs"/>
              </a:rPr>
              <a:t>Encourage participants to move around the room and introduce themselves.Ask them to get to know a little about one another by sharing a response to one (or more) of the prompts on the slide.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b="0" i="0" u="none" strike="noStrike" baseline="0" dirty="0">
                <a:solidFill>
                  <a:schemeClr val="tx1"/>
                </a:solidFill>
                <a:latin typeface="+mn-lt"/>
                <a:ea typeface="SimSun"/>
                <a:cs typeface="+mn-cs"/>
              </a:rPr>
              <a:t>*Have a plan to welcome late-comers and transition them smoothly into the current activity.</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4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Why is it important? (5-10 </a:t>
            </a:r>
            <a:r>
              <a:rPr lang="en-US" b="1" dirty="0" err="1"/>
              <a:t>mins</a:t>
            </a:r>
            <a:r>
              <a:rPr lang="en-US" b="1" dirty="0"/>
              <a:t>)</a:t>
            </a:r>
          </a:p>
          <a:p>
            <a:endParaRPr lang="en-US" dirty="0"/>
          </a:p>
          <a:p>
            <a:r>
              <a:rPr lang="en-US" dirty="0"/>
              <a:t>Invite families to return to their seats and come back together as a whole group. </a:t>
            </a:r>
          </a:p>
          <a:p>
            <a:endParaRPr lang="en-US" dirty="0"/>
          </a:p>
          <a:p>
            <a:r>
              <a:rPr lang="en-US" i="1" dirty="0"/>
              <a:t>I am so excited to see you all here today! The fact that you have made time to come to your child’s school to learn more about how you can support their development speaks volumes about how dedicated you are to their growth and success. </a:t>
            </a:r>
          </a:p>
          <a:p>
            <a:endParaRPr lang="en-US" i="1" dirty="0"/>
          </a:p>
          <a:p>
            <a:r>
              <a:rPr lang="en-US" i="1" dirty="0"/>
              <a:t>So, we are here to learn about a special resource you will all receive to support  your children’s social and emotional development, or more simply, to help them learn about and respond appropriately to feelings.</a:t>
            </a:r>
          </a:p>
          <a:p>
            <a:endParaRPr lang="en-US" i="1" dirty="0"/>
          </a:p>
          <a:p>
            <a:r>
              <a:rPr lang="en-US" i="1" dirty="0"/>
              <a:t>While academic material can often feel like the focus of school, in Pre-k we are still working on social and emotional skills...and for good reason!...</a:t>
            </a:r>
          </a:p>
          <a:p>
            <a:endParaRPr lang="en-US" dirty="0"/>
          </a:p>
          <a:p>
            <a:r>
              <a:rPr lang="en-US" i="1" dirty="0"/>
              <a:t>Young children at this age are just learning about feelings. It is common for them to yell and shout when they are happy, or to hit and throw things when they are angry.</a:t>
            </a:r>
          </a:p>
          <a:p>
            <a:endParaRPr lang="en-US" i="1" dirty="0"/>
          </a:p>
          <a:p>
            <a:r>
              <a:rPr lang="en-US" i="1" dirty="0"/>
              <a:t>There is very strong evidence that learning to deal with feelings matters, from studies that start when children are very young and follow their progress all the way through high school and adult life.</a:t>
            </a:r>
          </a:p>
          <a:p>
            <a:endParaRPr lang="en-US" i="1" dirty="0"/>
          </a:p>
          <a:p>
            <a:r>
              <a:rPr lang="en-US" dirty="0"/>
              <a:t>Walk through the </a:t>
            </a:r>
            <a:r>
              <a:rPr lang="en-US" u="sng" dirty="0"/>
              <a:t>infographic</a:t>
            </a:r>
            <a:r>
              <a:rPr lang="en-US" dirty="0"/>
              <a:t>: </a:t>
            </a:r>
          </a:p>
          <a:p>
            <a:r>
              <a:rPr lang="en-US" i="1" dirty="0">
                <a:solidFill>
                  <a:srgbClr val="000000"/>
                </a:solidFill>
                <a:latin typeface="Arial" panose="020B0604020202020204" pitchFamily="34" charset="0"/>
              </a:rPr>
              <a:t>Children who learn to manage their feelings: </a:t>
            </a:r>
          </a:p>
          <a:p>
            <a:r>
              <a:rPr lang="en-US" i="1" dirty="0">
                <a:solidFill>
                  <a:srgbClr val="000000"/>
                </a:solidFill>
                <a:latin typeface="Arial" panose="020B0604020202020204" pitchFamily="34" charset="0"/>
              </a:rPr>
              <a:t>- Get along better with family and friends. </a:t>
            </a:r>
          </a:p>
          <a:p>
            <a:r>
              <a:rPr lang="en-US" i="1" dirty="0">
                <a:solidFill>
                  <a:srgbClr val="000000"/>
                </a:solidFill>
                <a:latin typeface="Arial" panose="020B0604020202020204" pitchFamily="34" charset="0"/>
              </a:rPr>
              <a:t>- Have higher self-esteem. </a:t>
            </a:r>
          </a:p>
          <a:p>
            <a:r>
              <a:rPr lang="en-US" i="1" dirty="0">
                <a:solidFill>
                  <a:srgbClr val="000000"/>
                </a:solidFill>
                <a:latin typeface="Arial" panose="020B0604020202020204" pitchFamily="34" charset="0"/>
              </a:rPr>
              <a:t>- Keep trying even when a task is difficult. </a:t>
            </a:r>
          </a:p>
          <a:p>
            <a:r>
              <a:rPr lang="en-US" i="1" dirty="0">
                <a:solidFill>
                  <a:srgbClr val="000000"/>
                </a:solidFill>
                <a:latin typeface="Arial" panose="020B0604020202020204" pitchFamily="34" charset="0"/>
              </a:rPr>
              <a:t>- Are better able to stay focused and engaged in learning. </a:t>
            </a:r>
          </a:p>
          <a:p>
            <a:r>
              <a:rPr lang="en-US" i="1" dirty="0">
                <a:solidFill>
                  <a:srgbClr val="000000"/>
                </a:solidFill>
                <a:latin typeface="Arial" panose="020B0604020202020204" pitchFamily="34" charset="0"/>
              </a:rPr>
              <a:t>Children who have not yet learned to manage their feelings are more likely to: </a:t>
            </a:r>
          </a:p>
          <a:p>
            <a:r>
              <a:rPr lang="en-US" i="1" dirty="0">
                <a:solidFill>
                  <a:srgbClr val="000000"/>
                </a:solidFill>
                <a:latin typeface="Arial" panose="020B0604020202020204" pitchFamily="34" charset="0"/>
              </a:rPr>
              <a:t>- Throw tantrums, hit, or withdraw from others. </a:t>
            </a:r>
          </a:p>
          <a:p>
            <a:r>
              <a:rPr lang="en-US" i="1" dirty="0">
                <a:solidFill>
                  <a:srgbClr val="000000"/>
                </a:solidFill>
                <a:latin typeface="Arial" panose="020B0604020202020204" pitchFamily="34" charset="0"/>
              </a:rPr>
              <a:t>- Get teased, get into fights, get in trouble at school. </a:t>
            </a:r>
          </a:p>
          <a:p>
            <a:r>
              <a:rPr lang="en-US" i="1" dirty="0">
                <a:solidFill>
                  <a:srgbClr val="000000"/>
                </a:solidFill>
                <a:latin typeface="Arial" panose="020B0604020202020204" pitchFamily="34" charset="0"/>
              </a:rPr>
              <a:t>- Have problems with alcohol or drugs as teenagers. </a:t>
            </a:r>
            <a:endParaRPr lang="en-US" i="1" dirty="0"/>
          </a:p>
          <a:p>
            <a:endParaRPr lang="en-US" i="1" dirty="0"/>
          </a:p>
          <a:p>
            <a:r>
              <a:rPr lang="en-US" i="1" dirty="0"/>
              <a:t>Pre-K helps children learn how to manage their feelings.</a:t>
            </a:r>
          </a:p>
          <a:p>
            <a:endParaRPr lang="en-US" i="1" dirty="0"/>
          </a:p>
          <a:p>
            <a:r>
              <a:rPr lang="en-US" i="1" dirty="0"/>
              <a:t>Learning to manage feelings means:</a:t>
            </a:r>
          </a:p>
          <a:p>
            <a:r>
              <a:rPr lang="en-US" i="1" dirty="0"/>
              <a:t>• Learning feeling words, such as happy, sad, and scared.</a:t>
            </a:r>
          </a:p>
          <a:p>
            <a:r>
              <a:rPr lang="en-US" i="1" dirty="0"/>
              <a:t>• Recognizing strong feelings in their minds and bodies.</a:t>
            </a:r>
          </a:p>
          <a:p>
            <a:r>
              <a:rPr lang="en-US" i="1" dirty="0"/>
              <a:t>• Expressing feelings appropriately.</a:t>
            </a:r>
          </a:p>
          <a:p>
            <a:r>
              <a:rPr lang="en-US" i="1" dirty="0"/>
              <a:t>• Finding ways to calm down or feel better, when necessary.</a:t>
            </a:r>
          </a:p>
          <a:p>
            <a:endParaRPr lang="en-US" dirty="0"/>
          </a:p>
          <a:p>
            <a:r>
              <a:rPr lang="en-US" u="sng" dirty="0"/>
              <a:t>Ask:</a:t>
            </a:r>
            <a:r>
              <a:rPr lang="en-US" dirty="0"/>
              <a:t> </a:t>
            </a:r>
            <a:r>
              <a:rPr lang="en-US" i="1" dirty="0"/>
              <a:t>How does this all sound to you? Why do you believe learning these skills is important?</a:t>
            </a:r>
          </a:p>
          <a:p>
            <a:endParaRPr lang="en-US" dirty="0"/>
          </a:p>
          <a:p>
            <a:r>
              <a:rPr lang="en-US" dirty="0"/>
              <a:t>Affirm participants’ responses </a:t>
            </a:r>
            <a:r>
              <a:rPr lang="en-US" i="1" dirty="0"/>
              <a:t>as they share with the group </a:t>
            </a:r>
            <a:r>
              <a:rPr lang="en-US" dirty="0"/>
              <a:t>and thank them for sharing. </a:t>
            </a:r>
          </a:p>
          <a:p>
            <a:endParaRPr lang="en-US" dirty="0"/>
          </a:p>
          <a:p>
            <a:r>
              <a:rPr lang="en-US" i="1" dirty="0"/>
              <a:t>Social and Emotional Development is also one of the major domains in New York State’s Pre-k Foundations for the Common Core, in recognition that that learning about feelings is an essential part of building a foundation for children</a:t>
            </a:r>
          </a:p>
          <a:p>
            <a:r>
              <a:rPr lang="en-US" i="1" dirty="0"/>
              <a:t>to succeed as they move up to kindergarten and beyond.</a:t>
            </a:r>
          </a:p>
          <a:p>
            <a:endParaRPr lang="en-US" b="1" i="1" dirty="0"/>
          </a:p>
          <a:p>
            <a:pPr lvl="0">
              <a:defRPr/>
            </a:pPr>
            <a:r>
              <a:rPr lang="en-US" b="1" dirty="0"/>
              <a:t>*HANDOUT AVAILABLE: </a:t>
            </a:r>
            <a:r>
              <a:rPr lang="en-US" dirty="0"/>
              <a:t>Note that this slide can be found on pages 4 &amp; 5 of your Teacher/Leader/Staff Handbook, and can be copied as a handout for families. It is also available to be printed online. </a:t>
            </a:r>
          </a:p>
          <a:p>
            <a:endParaRPr lang="en-US" b="1" i="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zh-CN" sz="1200" b="1">
                <a:solidFill>
                  <a:schemeClr val="tx1"/>
                </a:solidFill>
                <a:latin typeface="+mn-lt"/>
                <a:ea typeface="SimSun"/>
                <a:cs typeface="+mn-cs"/>
              </a:rPr>
              <a:t>Introduce Handbook and Model (5 mins)</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zh-CN" sz="1200" u="sng">
                <a:solidFill>
                  <a:schemeClr val="tx1"/>
                </a:solidFill>
                <a:latin typeface="+mn-lt"/>
                <a:ea typeface="SimSun"/>
                <a:cs typeface="+mn-cs"/>
              </a:rPr>
              <a:t>Show</a:t>
            </a:r>
            <a:r>
              <a:rPr lang="zh-CN" sz="1200">
                <a:solidFill>
                  <a:schemeClr val="tx1"/>
                </a:solidFill>
                <a:latin typeface="+mn-lt"/>
                <a:ea typeface="SimSun"/>
                <a:cs typeface="+mn-cs"/>
              </a:rPr>
              <a:t> families the </a:t>
            </a:r>
            <a:r>
              <a:rPr lang="zh-CN" sz="1200" i="1">
                <a:solidFill>
                  <a:schemeClr val="tx1"/>
                </a:solidFill>
                <a:latin typeface="+mn-lt"/>
                <a:ea typeface="SimSun"/>
                <a:cs typeface="+mn-cs"/>
              </a:rPr>
              <a:t>Fun with Feelings </a:t>
            </a:r>
            <a:r>
              <a:rPr lang="zh-CN" sz="1200" u="sng">
                <a:solidFill>
                  <a:schemeClr val="tx1"/>
                </a:solidFill>
                <a:latin typeface="+mn-lt"/>
                <a:ea typeface="SimSun"/>
                <a:cs typeface="+mn-cs"/>
              </a:rPr>
              <a:t>cards</a:t>
            </a:r>
          </a:p>
          <a:p>
            <a:pPr marL="171450" indent="-171450">
              <a:buFont typeface="Arial" panose="020B0604020202020204" pitchFamily="34" charset="0"/>
              <a:buChar char="•"/>
            </a:pPr>
            <a:r>
              <a:rPr lang="zh-CN" sz="1200">
                <a:solidFill>
                  <a:schemeClr val="tx1"/>
                </a:solidFill>
                <a:latin typeface="+mn-lt"/>
                <a:ea typeface="SimSun"/>
                <a:cs typeface="+mn-cs"/>
              </a:rPr>
              <a:t>Show and </a:t>
            </a:r>
            <a:r>
              <a:rPr lang="zh-CN" sz="1200" u="sng">
                <a:solidFill>
                  <a:schemeClr val="tx1"/>
                </a:solidFill>
                <a:latin typeface="+mn-lt"/>
                <a:ea typeface="SimSun"/>
                <a:cs typeface="+mn-cs"/>
              </a:rPr>
              <a:t>explain the two types of cards </a:t>
            </a:r>
            <a:r>
              <a:rPr lang="zh-CN" sz="1200">
                <a:solidFill>
                  <a:schemeClr val="tx1"/>
                </a:solidFill>
                <a:latin typeface="+mn-lt"/>
                <a:ea typeface="SimSun"/>
                <a:cs typeface="+mn-cs"/>
              </a:rPr>
              <a:t>included in the deck:</a:t>
            </a:r>
          </a:p>
          <a:p>
            <a:pPr marL="628650" lvl="1" indent="-171450">
              <a:buFont typeface="Arial" panose="020B0604020202020204" pitchFamily="34" charset="0"/>
              <a:buChar char="•"/>
            </a:pPr>
            <a:r>
              <a:rPr lang="zh-CN" sz="1200" i="1">
                <a:solidFill>
                  <a:schemeClr val="tx1"/>
                </a:solidFill>
                <a:latin typeface="+mn-lt"/>
                <a:ea typeface="SimSun"/>
                <a:cs typeface="+mn-cs"/>
              </a:rPr>
              <a:t>orange </a:t>
            </a:r>
            <a:r>
              <a:rPr lang="zh-CN" sz="1200" b="0" i="1">
                <a:solidFill>
                  <a:schemeClr val="tx1"/>
                </a:solidFill>
                <a:latin typeface="+mn-lt"/>
                <a:ea typeface="SimSun"/>
                <a:cs typeface="+mn-cs"/>
              </a:rPr>
              <a:t>“I feel” cards show different feelings” </a:t>
            </a:r>
          </a:p>
          <a:p>
            <a:pPr marL="628650" lvl="1" indent="-171450">
              <a:spcAft>
                <a:spcPts val="600"/>
              </a:spcAft>
              <a:buFont typeface="Arial" panose="020B0604020202020204" pitchFamily="34" charset="0"/>
              <a:buChar char="•"/>
            </a:pPr>
            <a:r>
              <a:rPr lang="zh-CN" sz="1200" b="0" i="1">
                <a:solidFill>
                  <a:schemeClr val="tx1"/>
                </a:solidFill>
                <a:latin typeface="+mn-lt"/>
                <a:ea typeface="SimSun"/>
                <a:cs typeface="+mn-cs"/>
              </a:rPr>
              <a:t>purple “I can” </a:t>
            </a:r>
            <a:r>
              <a:rPr lang="zh-CN" sz="1200" i="1">
                <a:solidFill>
                  <a:schemeClr val="tx1"/>
                </a:solidFill>
                <a:latin typeface="+mn-lt"/>
                <a:ea typeface="SimSun"/>
                <a:cs typeface="+mn-cs"/>
              </a:rPr>
              <a:t>cards show different actions you can take to express the feeling, calm down or feel better.”</a:t>
            </a:r>
          </a:p>
          <a:p>
            <a:pPr marL="171450" lvl="0" indent="-171450">
              <a:spcAft>
                <a:spcPts val="600"/>
              </a:spcAft>
              <a:buFont typeface="Arial" panose="020B0604020202020204" pitchFamily="34" charset="0"/>
              <a:buChar char="•"/>
            </a:pPr>
            <a:r>
              <a:rPr lang="zh-CN" sz="1200" b="0" i="1">
                <a:solidFill>
                  <a:schemeClr val="tx1"/>
                </a:solidFill>
                <a:latin typeface="+mn-lt"/>
                <a:ea typeface="SimSun"/>
                <a:cs typeface="+mn-cs"/>
              </a:rPr>
              <a:t>At</a:t>
            </a:r>
            <a:r>
              <a:rPr lang="zh-CN" sz="1200" b="0" i="1" baseline="0">
                <a:solidFill>
                  <a:schemeClr val="tx1"/>
                </a:solidFill>
                <a:latin typeface="+mn-lt"/>
                <a:ea typeface="SimSun"/>
                <a:cs typeface="+mn-cs"/>
              </a:rPr>
              <a:t> the bottom of these cards there are little icons: a heart on the feelings cards and a lightbulb on the action cards.The </a:t>
            </a:r>
            <a:r>
              <a:rPr lang="zh-CN" sz="1200" b="0" i="1" u="sng" baseline="0">
                <a:solidFill>
                  <a:schemeClr val="tx1"/>
                </a:solidFill>
                <a:latin typeface="+mn-lt"/>
                <a:ea typeface="SimSun"/>
                <a:cs typeface="+mn-cs"/>
              </a:rPr>
              <a:t>icons match up</a:t>
            </a:r>
            <a:r>
              <a:rPr lang="zh-CN" sz="1200" b="0" i="1" u="none" baseline="0">
                <a:solidFill>
                  <a:schemeClr val="tx1"/>
                </a:solidFill>
                <a:latin typeface="+mn-lt"/>
                <a:ea typeface="SimSun"/>
                <a:cs typeface="+mn-cs"/>
              </a:rPr>
              <a:t> </a:t>
            </a:r>
            <a:r>
              <a:rPr lang="zh-CN" sz="1200" b="0" i="1" baseline="0">
                <a:solidFill>
                  <a:schemeClr val="tx1"/>
                </a:solidFill>
                <a:latin typeface="+mn-lt"/>
                <a:ea typeface="SimSun"/>
                <a:cs typeface="+mn-cs"/>
              </a:rPr>
              <a:t>together when you connect a feeling to an action. </a:t>
            </a:r>
          </a:p>
          <a:p>
            <a:pPr marL="628650" lvl="1" indent="-171450">
              <a:spcAft>
                <a:spcPts val="600"/>
              </a:spcAft>
              <a:buFont typeface="Arial" panose="020B0604020202020204" pitchFamily="34" charset="0"/>
              <a:buChar char="•"/>
            </a:pPr>
            <a:r>
              <a:rPr lang="zh-CN" sz="1200" b="0" i="0" baseline="0">
                <a:solidFill>
                  <a:schemeClr val="tx1"/>
                </a:solidFill>
                <a:latin typeface="+mn-lt"/>
                <a:ea typeface="SimSun"/>
                <a:cs typeface="+mn-cs"/>
              </a:rPr>
              <a:t>Demonstrate how the icons match up at the bottom when you put the cards together.</a:t>
            </a:r>
          </a:p>
          <a:p>
            <a:pPr marL="171450" lvl="0" indent="-171450">
              <a:spcAft>
                <a:spcPts val="600"/>
              </a:spcAft>
              <a:buFont typeface="Arial" panose="020B0604020202020204" pitchFamily="34" charset="0"/>
              <a:buChar char="•"/>
            </a:pPr>
            <a:r>
              <a:rPr lang="zh-CN" sz="1200" b="0" i="1">
                <a:solidFill>
                  <a:schemeClr val="tx1"/>
                </a:solidFill>
                <a:latin typeface="+mn-lt"/>
                <a:ea typeface="SimSun"/>
                <a:cs typeface="+mn-cs"/>
              </a:rPr>
              <a:t>The</a:t>
            </a:r>
            <a:r>
              <a:rPr lang="zh-CN" sz="1200" b="0" i="1" baseline="0">
                <a:solidFill>
                  <a:schemeClr val="tx1"/>
                </a:solidFill>
                <a:latin typeface="+mn-lt"/>
                <a:ea typeface="SimSun"/>
                <a:cs typeface="+mn-cs"/>
              </a:rPr>
              <a:t> cards can also be used to build with! </a:t>
            </a:r>
          </a:p>
          <a:p>
            <a:pPr marL="628650" lvl="1" indent="-171450">
              <a:spcAft>
                <a:spcPts val="600"/>
              </a:spcAft>
              <a:buFont typeface="Arial" panose="020B0604020202020204" pitchFamily="34" charset="0"/>
              <a:buChar char="•"/>
            </a:pPr>
            <a:r>
              <a:rPr lang="zh-CN" sz="1200" b="0">
                <a:solidFill>
                  <a:schemeClr val="tx1"/>
                </a:solidFill>
                <a:latin typeface="+mn-lt"/>
                <a:ea typeface="SimSun"/>
                <a:cs typeface="+mn-cs"/>
              </a:rPr>
              <a:t>Demonstrate how the cards can be</a:t>
            </a:r>
            <a:r>
              <a:rPr lang="zh-CN" sz="1200" b="0" baseline="0">
                <a:solidFill>
                  <a:schemeClr val="tx1"/>
                </a:solidFill>
                <a:latin typeface="+mn-lt"/>
                <a:ea typeface="SimSun"/>
                <a:cs typeface="+mn-cs"/>
              </a:rPr>
              <a:t> used to build by connecting the slits.  </a:t>
            </a:r>
          </a:p>
          <a:p>
            <a:pPr marL="628650" lvl="1" indent="-171450">
              <a:spcAft>
                <a:spcPts val="600"/>
              </a:spcAft>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457200" lvl="1" indent="0">
              <a:spcAft>
                <a:spcPts val="600"/>
              </a:spcAft>
              <a:buFont typeface="Arial" panose="020B0604020202020204" pitchFamily="34" charset="0"/>
              <a:buNone/>
            </a:pPr>
            <a:r>
              <a:rPr lang="zh-CN" sz="1200">
                <a:solidFill>
                  <a:schemeClr val="tx1"/>
                </a:solidFill>
                <a:latin typeface="+mn-lt"/>
                <a:ea typeface="SimSun"/>
                <a:cs typeface="+mn-cs"/>
              </a:rPr>
              <a:t> </a:t>
            </a:r>
          </a:p>
          <a:p>
            <a:r>
              <a:rPr lang="zh-CN" sz="1200">
                <a:solidFill>
                  <a:schemeClr val="tx1"/>
                </a:solidFill>
                <a:latin typeface="+mn-lt"/>
                <a:ea typeface="SimSun"/>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58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200" b="1">
                <a:solidFill>
                  <a:schemeClr val="tx1"/>
                </a:solidFill>
                <a:latin typeface="+mn-lt"/>
                <a:ea typeface="SimSun"/>
                <a:cs typeface="+mn-cs"/>
              </a:rPr>
              <a:t>Introduce Handbook, Model, &amp; Activity</a:t>
            </a:r>
            <a:r>
              <a:rPr lang="zh-CN" sz="1200" b="0">
                <a:solidFill>
                  <a:schemeClr val="tx1"/>
                </a:solidFill>
                <a:latin typeface="+mn-lt"/>
                <a:ea typeface="SimSun"/>
                <a:cs typeface="+mn-cs"/>
              </a:rPr>
              <a:t> </a:t>
            </a:r>
            <a:r>
              <a:rPr lang="zh-CN" sz="1200" b="1">
                <a:solidFill>
                  <a:schemeClr val="tx1"/>
                </a:solidFill>
                <a:latin typeface="+mn-lt"/>
                <a:ea typeface="SimSun"/>
                <a:cs typeface="+mn-cs"/>
              </a:rPr>
              <a:t>(15-20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b="1">
                <a:solidFill>
                  <a:schemeClr val="tx1"/>
                </a:solidFill>
                <a:latin typeface="+mn-lt"/>
                <a:ea typeface="SimSun"/>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b="0">
                <a:solidFill>
                  <a:schemeClr val="tx1"/>
                </a:solidFill>
                <a:latin typeface="+mn-lt"/>
                <a:ea typeface="SimSun"/>
                <a:cs typeface="+mn-cs"/>
              </a:rPr>
              <a:t>Show families the Family Handbook they will receive with their deck.</a:t>
            </a:r>
          </a:p>
          <a:p>
            <a:endParaRPr lang="en-US" sz="1200" b="0" i="0" u="none" strike="noStrike"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zh-CN" sz="1200" b="0" u="sng">
                <a:solidFill>
                  <a:schemeClr val="tx1"/>
                </a:solidFill>
                <a:latin typeface="+mn-lt"/>
                <a:ea typeface="SimSun"/>
                <a:cs typeface="+mn-cs"/>
              </a:rPr>
              <a:t>Show</a:t>
            </a:r>
            <a:r>
              <a:rPr lang="zh-CN" sz="1200" b="0">
                <a:solidFill>
                  <a:schemeClr val="tx1"/>
                </a:solidFill>
                <a:latin typeface="+mn-lt"/>
                <a:ea typeface="SimSun"/>
                <a:cs typeface="+mn-cs"/>
              </a:rPr>
              <a:t> the </a:t>
            </a:r>
            <a:r>
              <a:rPr lang="zh-CN" sz="1200" b="0" u="sng">
                <a:solidFill>
                  <a:schemeClr val="tx1"/>
                </a:solidFill>
                <a:latin typeface="+mn-lt"/>
                <a:ea typeface="SimSun"/>
                <a:cs typeface="+mn-cs"/>
              </a:rPr>
              <a:t>three sets of instruction</a:t>
            </a:r>
            <a:r>
              <a:rPr lang="zh-CN" sz="1200" b="0" u="sng" baseline="0">
                <a:solidFill>
                  <a:schemeClr val="tx1"/>
                </a:solidFill>
                <a:latin typeface="+mn-lt"/>
                <a:ea typeface="SimSun"/>
                <a:cs typeface="+mn-cs"/>
              </a:rPr>
              <a:t> pages</a:t>
            </a:r>
            <a:r>
              <a:rPr lang="zh-CN" sz="1200" b="0">
                <a:solidFill>
                  <a:schemeClr val="tx1"/>
                </a:solidFill>
                <a:latin typeface="+mn-lt"/>
                <a:ea typeface="SimSun"/>
                <a:cs typeface="+mn-cs"/>
              </a:rPr>
              <a:t>.</a:t>
            </a:r>
          </a:p>
          <a:p>
            <a:pPr marL="628650" lvl="1" indent="-171450">
              <a:buFont typeface="Arial" panose="020B0604020202020204" pitchFamily="34" charset="0"/>
              <a:buChar char="•"/>
            </a:pPr>
            <a:r>
              <a:rPr lang="zh-CN" sz="1200" b="0" i="1">
                <a:solidFill>
                  <a:schemeClr val="tx1"/>
                </a:solidFill>
                <a:latin typeface="+mn-lt"/>
                <a:ea typeface="SimSun"/>
                <a:cs typeface="+mn-cs"/>
              </a:rPr>
              <a:t>“The </a:t>
            </a:r>
            <a:r>
              <a:rPr lang="zh-CN" sz="1200" b="0" i="1" u="sng">
                <a:solidFill>
                  <a:schemeClr val="tx1"/>
                </a:solidFill>
                <a:latin typeface="+mn-lt"/>
                <a:ea typeface="SimSun"/>
                <a:cs typeface="+mn-cs"/>
              </a:rPr>
              <a:t>Build,</a:t>
            </a:r>
            <a:r>
              <a:rPr lang="zh-CN" sz="1200" b="0" i="1" u="sng" baseline="0">
                <a:solidFill>
                  <a:schemeClr val="tx1"/>
                </a:solidFill>
                <a:latin typeface="+mn-lt"/>
                <a:ea typeface="SimSun"/>
                <a:cs typeface="+mn-cs"/>
              </a:rPr>
              <a:t> Play, Teach cards </a:t>
            </a:r>
            <a:r>
              <a:rPr lang="zh-CN" sz="1200" b="0" i="1" baseline="0">
                <a:solidFill>
                  <a:schemeClr val="tx1"/>
                </a:solidFill>
                <a:latin typeface="+mn-lt"/>
                <a:ea typeface="SimSun"/>
                <a:cs typeface="+mn-cs"/>
              </a:rPr>
              <a:t>offer ideas for fun activities to get you started with the cards, but you can make them your own too!As we explore the cards today, I encourage you to think about how these cards would work best for your family.”</a:t>
            </a:r>
          </a:p>
          <a:p>
            <a:pPr marL="171450" indent="-171450">
              <a:buFont typeface="Arial" panose="020B0604020202020204" pitchFamily="34" charset="0"/>
              <a:buChar char="•"/>
            </a:pPr>
            <a:r>
              <a:rPr lang="zh-CN" sz="1200" b="0" u="sng">
                <a:solidFill>
                  <a:schemeClr val="tx1"/>
                </a:solidFill>
                <a:latin typeface="+mn-lt"/>
                <a:ea typeface="SimSun"/>
                <a:cs typeface="+mn-cs"/>
              </a:rPr>
              <a:t>Model</a:t>
            </a:r>
            <a:r>
              <a:rPr lang="zh-CN" sz="1200" b="0">
                <a:solidFill>
                  <a:schemeClr val="tx1"/>
                </a:solidFill>
                <a:latin typeface="+mn-lt"/>
                <a:ea typeface="SimSun"/>
                <a:cs typeface="+mn-cs"/>
              </a:rPr>
              <a:t> how you might use one of the </a:t>
            </a:r>
            <a:r>
              <a:rPr lang="zh-CN" sz="1200" b="0" i="1">
                <a:solidFill>
                  <a:schemeClr val="tx1"/>
                </a:solidFill>
                <a:latin typeface="+mn-lt"/>
                <a:ea typeface="SimSun"/>
                <a:cs typeface="+mn-cs"/>
              </a:rPr>
              <a:t>Play</a:t>
            </a:r>
            <a:r>
              <a:rPr lang="zh-CN" sz="1200" b="0">
                <a:solidFill>
                  <a:schemeClr val="tx1"/>
                </a:solidFill>
                <a:latin typeface="+mn-lt"/>
                <a:ea typeface="SimSun"/>
                <a:cs typeface="+mn-cs"/>
              </a:rPr>
              <a:t> ideas from the Family Handbook with a child. </a:t>
            </a:r>
          </a:p>
          <a:p>
            <a:pPr marL="628650" lvl="1" indent="-171450">
              <a:buFont typeface="Arial" panose="020B0604020202020204" pitchFamily="34" charset="0"/>
              <a:buChar char="•"/>
            </a:pPr>
            <a:r>
              <a:rPr lang="zh-CN" sz="1200" b="0">
                <a:solidFill>
                  <a:schemeClr val="tx1"/>
                </a:solidFill>
                <a:latin typeface="+mn-lt"/>
                <a:ea typeface="SimSun"/>
                <a:cs typeface="+mn-cs"/>
              </a:rPr>
              <a:t>For example, read “Make a Face” on the </a:t>
            </a:r>
            <a:r>
              <a:rPr lang="zh-CN" sz="1200" b="0" i="1">
                <a:solidFill>
                  <a:schemeClr val="tx1"/>
                </a:solidFill>
                <a:latin typeface="+mn-lt"/>
                <a:ea typeface="SimSun"/>
                <a:cs typeface="+mn-cs"/>
              </a:rPr>
              <a:t>Play</a:t>
            </a:r>
            <a:r>
              <a:rPr lang="zh-CN" sz="1200" b="0">
                <a:solidFill>
                  <a:schemeClr val="tx1"/>
                </a:solidFill>
                <a:latin typeface="+mn-lt"/>
                <a:ea typeface="SimSun"/>
                <a:cs typeface="+mn-cs"/>
              </a:rPr>
              <a:t> page in the handbook (p. 4), hold up an “I feel” card, say the feeling and make the face that goes with it. </a:t>
            </a:r>
          </a:p>
          <a:p>
            <a:pPr marL="628650" lvl="1" indent="-171450">
              <a:buFont typeface="Arial" panose="020B0604020202020204" pitchFamily="34" charset="0"/>
              <a:buChar char="•"/>
            </a:pPr>
            <a:endParaRPr lang="en-US" sz="1200" b="1" i="0" u="none" strike="noStrike" kern="1200" baseline="0" dirty="0" smtClean="0">
              <a:solidFill>
                <a:schemeClr val="tx1"/>
              </a:solidFill>
              <a:effectLst/>
              <a:latin typeface="+mn-lt"/>
              <a:ea typeface="+mn-ea"/>
              <a:cs typeface="+mn-cs"/>
            </a:endParaRPr>
          </a:p>
          <a:p>
            <a:r>
              <a:rPr lang="zh-CN" sz="1200" b="0" i="0" u="sng" strike="noStrike" baseline="0">
                <a:solidFill>
                  <a:schemeClr val="tx1"/>
                </a:solidFill>
                <a:latin typeface="+mn-lt"/>
                <a:ea typeface="SimSun"/>
                <a:cs typeface="+mn-cs"/>
              </a:rPr>
              <a:t>Activity</a:t>
            </a:r>
            <a:r>
              <a:rPr lang="zh-CN" sz="1200" b="1" i="0" u="none" strike="noStrike" baseline="0">
                <a:solidFill>
                  <a:schemeClr val="tx1"/>
                </a:solidFill>
                <a:latin typeface="+mn-lt"/>
                <a:ea typeface="SimSun"/>
                <a:cs typeface="+mn-cs"/>
              </a:rPr>
              <a:t>: </a:t>
            </a:r>
          </a:p>
          <a:p>
            <a:endParaRPr lang="en-US" sz="1200" b="1" i="0" u="none" strike="noStrike" kern="1200" baseline="0" dirty="0" smtClean="0">
              <a:solidFill>
                <a:schemeClr val="tx1"/>
              </a:solidFill>
              <a:effectLst/>
              <a:latin typeface="+mn-lt"/>
              <a:ea typeface="+mn-ea"/>
              <a:cs typeface="+mn-cs"/>
            </a:endParaRPr>
          </a:p>
          <a:p>
            <a:r>
              <a:rPr lang="zh-CN" sz="1200" b="0" i="0" u="none" strike="noStrike" baseline="0">
                <a:solidFill>
                  <a:schemeClr val="tx1"/>
                </a:solidFill>
                <a:latin typeface="+mn-lt"/>
                <a:ea typeface="SimSun"/>
                <a:cs typeface="+mn-cs"/>
              </a:rPr>
              <a:t>1.Ask families to split into three groups.</a:t>
            </a:r>
          </a:p>
          <a:p>
            <a:endParaRPr lang="en-US" sz="1200" b="0" i="0" u="none" strike="noStrike" kern="1200" baseline="0" dirty="0" smtClean="0">
              <a:solidFill>
                <a:schemeClr val="tx1"/>
              </a:solidFill>
              <a:latin typeface="+mn-lt"/>
              <a:ea typeface="+mn-ea"/>
              <a:cs typeface="+mn-cs"/>
            </a:endParaRPr>
          </a:p>
          <a:p>
            <a:r>
              <a:rPr lang="zh-CN" sz="1200" b="0" i="0" u="none" strike="noStrike" baseline="0">
                <a:solidFill>
                  <a:schemeClr val="tx1"/>
                </a:solidFill>
                <a:latin typeface="+mn-lt"/>
                <a:ea typeface="SimSun"/>
                <a:cs typeface="+mn-cs"/>
              </a:rPr>
              <a:t>2.Give each group one section of the Hand-book to focus on:Build, Play, or Teach.</a:t>
            </a:r>
          </a:p>
          <a:p>
            <a:endParaRPr lang="en-US" sz="1200" b="1" i="0" u="none" strike="noStrike" kern="1200" baseline="0" dirty="0" smtClean="0">
              <a:solidFill>
                <a:schemeClr val="tx1"/>
              </a:solidFill>
              <a:latin typeface="+mn-lt"/>
              <a:ea typeface="+mn-ea"/>
              <a:cs typeface="+mn-cs"/>
            </a:endParaRPr>
          </a:p>
          <a:p>
            <a:r>
              <a:rPr lang="zh-CN" sz="1200" b="0" i="0" u="none" strike="noStrike" baseline="0">
                <a:solidFill>
                  <a:schemeClr val="tx1"/>
                </a:solidFill>
                <a:latin typeface="+mn-lt"/>
                <a:ea typeface="SimSun"/>
                <a:cs typeface="+mn-cs"/>
              </a:rPr>
              <a:t>3.Ask each group to pick 1 or 2 ideas from their section and practice using the cards together.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sz="1200" b="0" i="0" u="none" strike="noStrike" baseline="0">
                <a:solidFill>
                  <a:schemeClr val="tx1"/>
                </a:solidFill>
                <a:latin typeface="+mn-lt"/>
                <a:ea typeface="SimSun"/>
                <a:cs typeface="+mn-cs"/>
              </a:rPr>
              <a:t>Ask for a volunteer in each group to read the instructions aloud before they practice using the cards together.</a:t>
            </a:r>
          </a:p>
          <a:p>
            <a:pPr marL="171450" indent="-171450">
              <a:buFont typeface="Arial" panose="020B0604020202020204" pitchFamily="34" charset="0"/>
              <a:buChar char="•"/>
            </a:pPr>
            <a:r>
              <a:rPr lang="zh-CN" sz="1200" b="0" i="0" u="none" strike="noStrike" baseline="0">
                <a:solidFill>
                  <a:schemeClr val="tx1"/>
                </a:solidFill>
                <a:latin typeface="+mn-lt"/>
                <a:ea typeface="SimSun"/>
                <a:cs typeface="+mn-cs"/>
              </a:rPr>
              <a:t>Once families are familiar with the cards, encourage them to role play with one person playing the role of a child and the rest of the group as adults.Families could also role play in smaller groups or pairs. </a:t>
            </a:r>
          </a:p>
          <a:p>
            <a:pPr marL="628650" lvl="1" indent="-171450">
              <a:buFont typeface="Arial" panose="020B0604020202020204" pitchFamily="34" charset="0"/>
              <a:buChar char="•"/>
            </a:pPr>
            <a:r>
              <a:rPr lang="zh-CN" sz="1200" b="0" i="0" u="none" strike="noStrike" baseline="0">
                <a:solidFill>
                  <a:schemeClr val="tx1"/>
                </a:solidFill>
                <a:latin typeface="+mn-lt"/>
                <a:ea typeface="SimSun"/>
                <a:cs typeface="+mn-cs"/>
              </a:rPr>
              <a:t>It can be helpful for parents to pretend to be their own child so they can anticipate how their child may engage with the cards.</a:t>
            </a:r>
          </a:p>
          <a:p>
            <a:pPr marL="171450" indent="-171450">
              <a:buFont typeface="Arial" panose="020B0604020202020204" pitchFamily="34" charset="0"/>
              <a:buChar char="•"/>
            </a:pPr>
            <a:r>
              <a:rPr lang="zh-CN" sz="1200" b="0" i="0" u="none" strike="noStrike" baseline="0">
                <a:solidFill>
                  <a:schemeClr val="tx1"/>
                </a:solidFill>
                <a:latin typeface="+mn-lt"/>
                <a:ea typeface="SimSun"/>
                <a:cs typeface="+mn-cs"/>
              </a:rPr>
              <a:t>Circulate to answer questions and check understanding.Acknowledge participation!</a:t>
            </a:r>
          </a:p>
          <a:p>
            <a:pPr marL="171450" indent="-171450">
              <a:buFont typeface="Arial" panose="020B0604020202020204" pitchFamily="34" charset="0"/>
              <a:buChar char="•"/>
            </a:pPr>
            <a:r>
              <a:rPr lang="zh-CN" sz="1200" b="0" i="0" u="none" strike="noStrike" baseline="0">
                <a:solidFill>
                  <a:schemeClr val="tx1"/>
                </a:solidFill>
                <a:latin typeface="+mn-lt"/>
                <a:ea typeface="SimSun"/>
                <a:cs typeface="+mn-cs"/>
              </a:rPr>
              <a:t>Invite families to share about their experience, favorite part, and/or any ideas they had about other ways to use the cards at home or on the go.</a:t>
            </a:r>
          </a:p>
          <a:p>
            <a:pPr marL="457200" lvl="1" indent="0">
              <a:buFont typeface="Arial" panose="020B0604020202020204" pitchFamily="34" charset="0"/>
              <a:buNone/>
            </a:pPr>
            <a:r>
              <a:rPr lang="zh-CN" sz="1200" b="0" i="0" u="sng" strike="noStrike" baseline="0">
                <a:solidFill>
                  <a:schemeClr val="tx1"/>
                </a:solidFill>
                <a:latin typeface="+mn-lt"/>
                <a:ea typeface="SimSun"/>
                <a:cs typeface="+mn-cs"/>
              </a:rPr>
              <a:t>Ask:</a:t>
            </a:r>
            <a:r>
              <a:rPr lang="zh-CN" sz="1200" b="0" i="0" u="none" strike="noStrike" baseline="0">
                <a:solidFill>
                  <a:schemeClr val="tx1"/>
                </a:solidFill>
                <a:latin typeface="+mn-lt"/>
                <a:ea typeface="SimSun"/>
                <a:cs typeface="+mn-cs"/>
              </a:rPr>
              <a:t> </a:t>
            </a:r>
          </a:p>
          <a:p>
            <a:pPr marL="457200" lvl="1" indent="0">
              <a:buFont typeface="Arial" panose="020B0604020202020204" pitchFamily="34" charset="0"/>
              <a:buNone/>
            </a:pPr>
            <a:r>
              <a:rPr lang="zh-CN" sz="1200" b="0" i="1" u="none" strike="noStrike" baseline="0">
                <a:solidFill>
                  <a:schemeClr val="tx1"/>
                </a:solidFill>
                <a:latin typeface="+mn-lt"/>
                <a:ea typeface="SimSun"/>
                <a:cs typeface="+mn-cs"/>
              </a:rPr>
              <a:t>How was that experience for you? </a:t>
            </a:r>
          </a:p>
          <a:p>
            <a:pPr marL="457200" lvl="1" indent="0">
              <a:buFont typeface="Arial" panose="020B0604020202020204" pitchFamily="34" charset="0"/>
              <a:buNone/>
            </a:pPr>
            <a:r>
              <a:rPr lang="zh-CN" sz="1200" b="0" i="1" u="none" strike="noStrike" baseline="0">
                <a:solidFill>
                  <a:schemeClr val="tx1"/>
                </a:solidFill>
                <a:latin typeface="+mn-lt"/>
                <a:ea typeface="SimSun"/>
                <a:cs typeface="+mn-cs"/>
              </a:rPr>
              <a:t>Did it spark any ideas about how you may want to use the cards?</a:t>
            </a:r>
          </a:p>
          <a:p>
            <a:endParaRPr lang="en-US" sz="1200" b="0" i="0" u="none" strike="noStrike"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63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zh-CN" sz="1200" b="1" i="0" u="none" strike="noStrike" baseline="0">
                <a:solidFill>
                  <a:schemeClr val="tx1"/>
                </a:solidFill>
                <a:latin typeface="+mn-lt"/>
                <a:ea typeface="SimSun"/>
                <a:cs typeface="+mn-cs"/>
              </a:rPr>
              <a:t>Self-Reflection &amp; Goals (5-10 mins)</a:t>
            </a:r>
          </a:p>
          <a:p>
            <a:endParaRPr lang="en-US" sz="1200" b="0" i="0" u="none" strike="noStrike" kern="1200" baseline="0" dirty="0" smtClean="0">
              <a:solidFill>
                <a:schemeClr val="tx1"/>
              </a:solidFill>
              <a:latin typeface="+mn-lt"/>
              <a:ea typeface="+mn-ea"/>
              <a:cs typeface="+mn-cs"/>
            </a:endParaRPr>
          </a:p>
          <a:p>
            <a:r>
              <a:rPr lang="zh-CN" sz="1200" b="0" i="0" u="none" strike="noStrike" baseline="0">
                <a:solidFill>
                  <a:schemeClr val="tx1"/>
                </a:solidFill>
                <a:latin typeface="+mn-lt"/>
                <a:ea typeface="SimSun"/>
                <a:cs typeface="+mn-cs"/>
              </a:rPr>
              <a:t>Invite families to think about or write down a social-emotional skill their child is already successful in and then one goal they have for their child this year.Families may not want to share with the group, but you can invite them to talk with their child’s teacher about this goal:</a:t>
            </a:r>
          </a:p>
          <a:p>
            <a:endParaRPr lang="en-US" sz="1200" b="0" i="0" u="none" strike="noStrike" kern="1200" baseline="0" dirty="0" smtClean="0">
              <a:solidFill>
                <a:schemeClr val="tx1"/>
              </a:solidFill>
              <a:effectLst/>
              <a:latin typeface="+mn-lt"/>
              <a:ea typeface="+mn-ea"/>
              <a:cs typeface="+mn-cs"/>
            </a:endParaRPr>
          </a:p>
          <a:p>
            <a:r>
              <a:rPr lang="zh-CN" sz="1200" b="0" i="1" u="none" strike="noStrike" baseline="0">
                <a:solidFill>
                  <a:schemeClr val="tx1"/>
                </a:solidFill>
                <a:latin typeface="+mn-lt"/>
                <a:ea typeface="SimSun"/>
                <a:cs typeface="+mn-cs"/>
              </a:rPr>
              <a:t>“We talked today about emotions and why it is so important for your children to learn about them. Given what we have learned, </a:t>
            </a:r>
            <a:r>
              <a:rPr lang="zh-CN" sz="1200" b="0" i="1" u="sng" strike="noStrike" baseline="0">
                <a:solidFill>
                  <a:schemeClr val="tx1"/>
                </a:solidFill>
                <a:latin typeface="+mn-lt"/>
                <a:ea typeface="SimSun"/>
                <a:cs typeface="+mn-cs"/>
              </a:rPr>
              <a:t>what social-emotional strengths does your child show already?</a:t>
            </a:r>
            <a:r>
              <a:rPr lang="zh-CN" sz="1200" b="0" i="1" u="none" strike="noStrike" baseline="0">
                <a:solidFill>
                  <a:schemeClr val="tx1"/>
                </a:solidFill>
                <a:latin typeface="+mn-lt"/>
                <a:ea typeface="SimSun"/>
                <a:cs typeface="+mn-cs"/>
              </a:rPr>
              <a:t>Maybe sharing or naming their feelings?”</a:t>
            </a:r>
            <a:r>
              <a:rPr lang="zh-CN" sz="1200" b="0" i="0" u="none" strike="noStrike" baseline="0">
                <a:solidFill>
                  <a:schemeClr val="tx1"/>
                </a:solidFill>
                <a:latin typeface="+mn-lt"/>
                <a:ea typeface="SimSun"/>
                <a:cs typeface="+mn-cs"/>
              </a:rPr>
              <a:t> </a:t>
            </a:r>
          </a:p>
          <a:p>
            <a:endParaRPr lang="en-US" sz="1200" b="0" i="0" u="none" strike="noStrike" kern="1200" baseline="0" dirty="0" smtClean="0">
              <a:solidFill>
                <a:schemeClr val="tx1"/>
              </a:solidFill>
              <a:latin typeface="+mn-lt"/>
              <a:ea typeface="+mn-ea"/>
              <a:cs typeface="+mn-cs"/>
            </a:endParaRPr>
          </a:p>
          <a:p>
            <a:r>
              <a:rPr lang="zh-CN" sz="1200" b="0" i="0" u="none" strike="noStrike" baseline="0">
                <a:solidFill>
                  <a:schemeClr val="tx1"/>
                </a:solidFill>
                <a:latin typeface="+mn-lt"/>
                <a:ea typeface="SimSun"/>
                <a:cs typeface="+mn-cs"/>
              </a:rPr>
              <a:t>Provide other examples, as needed.</a:t>
            </a:r>
          </a:p>
          <a:p>
            <a:r>
              <a:rPr lang="zh-CN" sz="1200" b="0" i="0" u="none" strike="noStrike" baseline="0">
                <a:solidFill>
                  <a:schemeClr val="tx1"/>
                </a:solidFill>
                <a:latin typeface="+mn-lt"/>
                <a:ea typeface="SimSun"/>
                <a:cs typeface="+mn-cs"/>
              </a:rPr>
              <a:t>Give families a minute to think or talk quietly at the table.</a:t>
            </a:r>
          </a:p>
          <a:p>
            <a:endParaRPr lang="en-US" sz="1200" b="0" i="1" u="none" strike="noStrike" kern="1200" baseline="0" dirty="0" smtClean="0">
              <a:solidFill>
                <a:schemeClr val="tx1"/>
              </a:solidFill>
              <a:latin typeface="+mn-lt"/>
              <a:ea typeface="+mn-ea"/>
              <a:cs typeface="+mn-cs"/>
            </a:endParaRPr>
          </a:p>
          <a:p>
            <a:r>
              <a:rPr lang="zh-CN" sz="1200" b="0" i="1" u="none" strike="noStrike" baseline="0">
                <a:solidFill>
                  <a:schemeClr val="tx1"/>
                </a:solidFill>
                <a:latin typeface="+mn-lt"/>
                <a:ea typeface="SimSun"/>
                <a:cs typeface="+mn-cs"/>
              </a:rPr>
              <a:t>“Now, think about </a:t>
            </a:r>
            <a:r>
              <a:rPr lang="zh-CN" sz="1200" b="0" i="1" u="sng" strike="noStrike" baseline="0">
                <a:solidFill>
                  <a:schemeClr val="tx1"/>
                </a:solidFill>
                <a:latin typeface="+mn-lt"/>
                <a:ea typeface="SimSun"/>
                <a:cs typeface="+mn-cs"/>
              </a:rPr>
              <a:t>what behaviors you see now </a:t>
            </a:r>
            <a:r>
              <a:rPr lang="zh-CN" sz="1200" b="0" i="1" u="none" strike="noStrike" baseline="0">
                <a:solidFill>
                  <a:schemeClr val="tx1"/>
                </a:solidFill>
                <a:latin typeface="+mn-lt"/>
                <a:ea typeface="SimSun"/>
                <a:cs typeface="+mn-cs"/>
              </a:rPr>
              <a:t>and the </a:t>
            </a:r>
            <a:r>
              <a:rPr lang="zh-CN" sz="1200" b="0" i="1" u="sng" strike="noStrike" baseline="0">
                <a:solidFill>
                  <a:schemeClr val="tx1"/>
                </a:solidFill>
                <a:latin typeface="+mn-lt"/>
                <a:ea typeface="SimSun"/>
                <a:cs typeface="+mn-cs"/>
              </a:rPr>
              <a:t>behaviors you want to see instead</a:t>
            </a:r>
            <a:r>
              <a:rPr lang="zh-CN" sz="1200" b="0" i="1" u="none" strike="noStrike" baseline="0">
                <a:solidFill>
                  <a:schemeClr val="tx1"/>
                </a:solidFill>
                <a:latin typeface="+mn-lt"/>
                <a:ea typeface="SimSun"/>
                <a:cs typeface="+mn-cs"/>
              </a:rPr>
              <a:t>.What is </a:t>
            </a:r>
            <a:r>
              <a:rPr lang="zh-CN" sz="1200" b="0" i="1" u="sng" strike="noStrike" baseline="0">
                <a:solidFill>
                  <a:schemeClr val="tx1"/>
                </a:solidFill>
                <a:latin typeface="+mn-lt"/>
                <a:ea typeface="SimSun"/>
                <a:cs typeface="+mn-cs"/>
              </a:rPr>
              <a:t>a goal you have for your child this year</a:t>
            </a:r>
            <a:r>
              <a:rPr lang="zh-CN" sz="1200" b="0" i="1" u="none" strike="noStrike" baseline="0">
                <a:solidFill>
                  <a:schemeClr val="tx1"/>
                </a:solidFill>
                <a:latin typeface="+mn-lt"/>
                <a:ea typeface="SimSun"/>
                <a:cs typeface="+mn-cs"/>
              </a:rPr>
              <a:t>?For example, my daughter gets so frustrated when she’s drawing.She rips her paper.I want her to keep trying and feel proud of what she can do. That is my goal.”</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b="0" i="0" u="sng" strike="noStrike" baseline="0">
                <a:solidFill>
                  <a:schemeClr val="tx1"/>
                </a:solidFill>
                <a:latin typeface="+mn-lt"/>
                <a:ea typeface="SimSun"/>
                <a:cs typeface="+mn-cs"/>
              </a:rPr>
              <a:t>Ask</a:t>
            </a:r>
            <a:r>
              <a:rPr lang="zh-CN" sz="1200" b="0" i="0" u="none" strike="noStrike" baseline="0">
                <a:solidFill>
                  <a:schemeClr val="tx1"/>
                </a:solidFill>
                <a:latin typeface="+mn-lt"/>
                <a:ea typeface="SimSun"/>
                <a:cs typeface="+mn-cs"/>
              </a:rPr>
              <a:t> if anyone would like to share one of their goals and/or ideas for using the cards at home with their children.You might refer back to ideas shared after the activity, add ideas, pull from the instruction cards and/or brainstorm together new ways to use the cards for particular goals.</a:t>
            </a:r>
          </a:p>
          <a:p>
            <a:endParaRPr lang="en-US" sz="1200" b="0" i="0" u="none" strike="noStrike" kern="1200" baseline="0" dirty="0" smtClean="0">
              <a:solidFill>
                <a:schemeClr val="tx1"/>
              </a:solidFill>
              <a:latin typeface="+mn-lt"/>
              <a:ea typeface="+mn-ea"/>
              <a:cs typeface="+mn-cs"/>
            </a:endParaRPr>
          </a:p>
          <a:p>
            <a:r>
              <a:rPr lang="zh-CN" b="0"/>
              <a:t>After</a:t>
            </a:r>
            <a:r>
              <a:rPr lang="zh-CN" b="0" baseline="0"/>
              <a:t> some participants have shared out, </a:t>
            </a:r>
            <a:r>
              <a:rPr lang="zh-CN" b="0" u="sng" baseline="0"/>
              <a:t>encourage everyone to connect with their child’s teacher </a:t>
            </a:r>
            <a:r>
              <a:rPr lang="zh-CN" b="0" baseline="0"/>
              <a:t>about Social Emotional Learning:</a:t>
            </a:r>
          </a:p>
          <a:p>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b="0" i="1" u="none" strike="noStrike" baseline="0">
                <a:solidFill>
                  <a:schemeClr val="tx1"/>
                </a:solidFill>
                <a:latin typeface="+mn-lt"/>
                <a:ea typeface="SimSun"/>
                <a:cs typeface="+mn-cs"/>
              </a:rPr>
              <a:t>“</a:t>
            </a:r>
            <a:r>
              <a:rPr lang="zh-CN" sz="1200" b="0" i="1">
                <a:solidFill>
                  <a:schemeClr val="accent1">
                    <a:lumMod val="75000"/>
                  </a:schemeClr>
                </a:solidFill>
              </a:rPr>
              <a:t>If you are interested, consider sharing your goals, reflections, or any questions with your child’s teachers to learn more about your child’s Social Emotional Learning.</a:t>
            </a:r>
            <a:r>
              <a:rPr lang="zh-CN" sz="1200" b="0" i="1">
                <a:solidFill>
                  <a:schemeClr val="tx1"/>
                </a:solidFill>
                <a:latin typeface="+mn-lt"/>
                <a:ea typeface="SimSun"/>
                <a:cs typeface="+mn-cs"/>
              </a:rPr>
              <a:t>” </a:t>
            </a: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48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zh-CN" b="0" i="1"/>
              <a:t>Do you have any lingering</a:t>
            </a:r>
            <a:r>
              <a:rPr lang="zh-CN" b="0" i="1" baseline="0"/>
              <a:t> questions right now?</a:t>
            </a:r>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smtClean="0"/>
          </a:p>
        </p:txBody>
      </p:sp>
    </p:spTree>
    <p:extLst>
      <p:ext uri="{BB962C8B-B14F-4D97-AF65-F5344CB8AC3E}">
        <p14:creationId xmlns:p14="http://schemas.microsoft.com/office/powerpoint/2010/main" val="234303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200" b="1" i="0">
                <a:solidFill>
                  <a:schemeClr val="accent1">
                    <a:lumMod val="75000"/>
                  </a:schemeClr>
                </a:solidFill>
              </a:rPr>
              <a:t>General Reflection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smtClean="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b="0" i="1">
                <a:solidFill>
                  <a:schemeClr val="accent1">
                    <a:lumMod val="75000"/>
                  </a:schemeClr>
                </a:solidFill>
              </a:rPr>
              <a:t>Before we go, </a:t>
            </a:r>
            <a:r>
              <a:rPr lang="zh-CN" sz="1200" b="0" i="1">
                <a:solidFill>
                  <a:schemeClr val="accent3"/>
                </a:solidFill>
                <a:latin typeface="Arial" panose="020B0604020202020204" pitchFamily="34" charset="0"/>
                <a:ea typeface="SimSun"/>
                <a:cs typeface="Arial" panose="020B0604020202020204" pitchFamily="34" charset="0"/>
              </a:rPr>
              <a:t>What is one thought you are leaving with today?</a:t>
            </a:r>
          </a:p>
          <a:p>
            <a:endParaRPr lang="en-US" sz="1200" b="0" i="0" dirty="0" smtClean="0">
              <a:solidFill>
                <a:schemeClr val="accent1">
                  <a:lumMod val="75000"/>
                </a:schemeClr>
              </a:solidFill>
            </a:endParaRPr>
          </a:p>
          <a:p>
            <a:r>
              <a:rPr lang="zh-CN" sz="1200" b="0" i="0">
                <a:solidFill>
                  <a:schemeClr val="accent1">
                    <a:lumMod val="75000"/>
                  </a:schemeClr>
                </a:solidFill>
              </a:rPr>
              <a:t>Affirm and</a:t>
            </a:r>
            <a:r>
              <a:rPr lang="zh-CN" sz="1200" b="0" i="0" baseline="0">
                <a:solidFill>
                  <a:schemeClr val="accent1">
                    <a:lumMod val="75000"/>
                  </a:schemeClr>
                </a:solidFill>
              </a:rPr>
              <a:t> thank families for sharing. </a:t>
            </a:r>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smtClean="0"/>
          </a:p>
        </p:txBody>
      </p:sp>
    </p:spTree>
    <p:extLst>
      <p:ext uri="{BB962C8B-B14F-4D97-AF65-F5344CB8AC3E}">
        <p14:creationId xmlns:p14="http://schemas.microsoft.com/office/powerpoint/2010/main" val="154508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zh-CN" sz="1200">
                <a:solidFill>
                  <a:schemeClr val="tx1"/>
                </a:solidFill>
                <a:latin typeface="+mn-lt"/>
                <a:ea typeface="SimSun"/>
                <a:cs typeface="+mn-cs"/>
              </a:rPr>
              <a:t>• Thank families for attendance and participation.</a:t>
            </a:r>
          </a:p>
          <a:p>
            <a:endParaRPr lang="en-US" sz="1200" kern="1200" dirty="0" smtClean="0">
              <a:solidFill>
                <a:schemeClr val="tx1"/>
              </a:solidFill>
              <a:effectLst/>
              <a:latin typeface="+mn-lt"/>
              <a:ea typeface="+mn-ea"/>
              <a:cs typeface="+mn-cs"/>
            </a:endParaRPr>
          </a:p>
          <a:p>
            <a:r>
              <a:rPr lang="zh-CN" sz="1200">
                <a:solidFill>
                  <a:schemeClr val="tx1"/>
                </a:solidFill>
                <a:latin typeface="+mn-lt"/>
                <a:ea typeface="SimSun"/>
                <a:cs typeface="+mn-cs"/>
              </a:rPr>
              <a:t>• If possible, make yourself available for brief one-on-one interactions with families as they leave.</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8</a:t>
            </a:fld>
            <a:endParaRPr lang="en-US" smtClean="0"/>
          </a:p>
        </p:txBody>
      </p:sp>
    </p:spTree>
    <p:extLst>
      <p:ext uri="{BB962C8B-B14F-4D97-AF65-F5344CB8AC3E}">
        <p14:creationId xmlns:p14="http://schemas.microsoft.com/office/powerpoint/2010/main" val="85475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73831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22667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1525696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601529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85728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58439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76821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3"/>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488703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12021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83"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7256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48628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275949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38467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solidFill>
            <a:srgbClr val="580F8B"/>
          </a:solidFill>
        </p:spPr>
        <p:txBody>
          <a:bodyPr/>
          <a:lstStyle>
            <a:lvl1pPr>
              <a:defRPr sz="3300" baseline="0">
                <a:solidFill>
                  <a:schemeClr val="bg1"/>
                </a:solidFill>
                <a:latin typeface="Gill Sans Light"/>
                <a:cs typeface="Gill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8141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2760" y="228604"/>
            <a:ext cx="8229600" cy="1142999"/>
          </a:xfrm>
        </p:spPr>
        <p:txBody>
          <a:bodyPr anchor="t"/>
          <a:lstStyle>
            <a:lvl1pPr algn="ctr">
              <a:defRPr sz="3750" b="0">
                <a:latin typeface="Gill Sans Light"/>
                <a:cs typeface="Gill Sans Light"/>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0160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8396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7442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5456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297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6688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75878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276225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85"/>
            <a:ext cx="6858000" cy="682883"/>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4280730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785349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2933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7460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6709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67624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031257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3642814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4094053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30237" y="365128"/>
            <a:ext cx="7886700" cy="591805"/>
          </a:xfrm>
          <a:prstGeom prst="rect">
            <a:avLst/>
          </a:prstGeom>
          <a:noFill/>
          <a:ln>
            <a:noFill/>
          </a:ln>
        </p:spPr>
        <p:txBody>
          <a:bodyPr lIns="91421" tIns="91421" rIns="91421" bIns="91421" anchor="ctr" anchorCtr="0"/>
          <a:lstStyle>
            <a:lvl1pPr marL="0" marR="0" lvl="0" indent="0" algn="l" rtl="0">
              <a:lnSpc>
                <a:spcPct val="90000"/>
              </a:lnSpc>
              <a:spcBef>
                <a:spcPts val="0"/>
              </a:spcBef>
              <a:buClr>
                <a:schemeClr val="accent3"/>
              </a:buClr>
              <a:buFont typeface="Gill Sans"/>
              <a:buNone/>
              <a:defRPr sz="2700" b="0" i="0" u="none" strike="noStrike" cap="none">
                <a:solidFill>
                  <a:schemeClr val="accent3"/>
                </a:solidFill>
                <a:latin typeface="Gill Sans"/>
                <a:ea typeface="Gill Sans"/>
                <a:cs typeface="Gill Sans"/>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1051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p:nvPr>
        </p:nvSpPr>
        <p:spPr>
          <a:xfrm>
            <a:off x="1892640" y="2158456"/>
            <a:ext cx="5358809" cy="1751973"/>
          </a:xfrm>
        </p:spPr>
        <p:txBody>
          <a:bodyPr anchor="b">
            <a:normAutofit/>
          </a:bodyPr>
          <a:lstStyle>
            <a:lvl1pPr algn="ctr">
              <a:defRPr sz="36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smtClean="0"/>
              <a:t>Click to edit Master subtitle style</a:t>
            </a:r>
            <a:endParaRPr lang="en-US" dirty="0"/>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55110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lgn="l">
              <a:defRPr>
                <a:solidFill>
                  <a:schemeClr val="accent5"/>
                </a:solidFill>
              </a:defRPr>
            </a:lvl1pPr>
            <a:lvl2pPr algn="l">
              <a:defRPr>
                <a:solidFill>
                  <a:schemeClr val="accent5"/>
                </a:solidFill>
              </a:defRPr>
            </a:lvl2pPr>
            <a:lvl3pPr algn="l">
              <a:defRPr>
                <a:solidFill>
                  <a:schemeClr val="accent5"/>
                </a:solidFill>
              </a:defRPr>
            </a:lvl3pPr>
            <a:lvl4pPr algn="l">
              <a:defRPr>
                <a:solidFill>
                  <a:schemeClr val="accent5"/>
                </a:solidFill>
              </a:defRPr>
            </a:lvl4pPr>
            <a:lvl5pPr algn="l">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178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710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065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75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87606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97766"/>
            <a:ext cx="5462642" cy="1897138"/>
          </a:xfrm>
          <a:prstGeom prst="rect">
            <a:avLst/>
          </a:prstGeom>
        </p:spPr>
        <p:txBody>
          <a:bodyPr vert="horz" lIns="91241" tIns="45621" rIns="91241" bIns="4562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2281" y="2294904"/>
            <a:ext cx="4879015" cy="2897050"/>
          </a:xfrm>
          <a:prstGeom prst="rect">
            <a:avLst/>
          </a:prstGeom>
        </p:spPr>
        <p:txBody>
          <a:bodyPr vert="horz" lIns="91241" tIns="45621" rIns="91241" bIns="4562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385443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684325" rtl="0"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l" defTabSz="684325" rtl="0"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4325" rtl="0" eaLnBrk="1" latinLnBrk="0" hangingPunct="1">
        <a:defRPr sz="1350" kern="1200">
          <a:solidFill>
            <a:schemeClr val="tx1"/>
          </a:solidFill>
          <a:latin typeface="+mn-lt"/>
          <a:ea typeface="+mn-ea"/>
          <a:cs typeface="+mn-cs"/>
        </a:defRPr>
      </a:lvl1pPr>
      <a:lvl2pPr marL="342155" algn="l" defTabSz="684325" rtl="0" eaLnBrk="1" latinLnBrk="0" hangingPunct="1">
        <a:defRPr sz="1350" kern="1200">
          <a:solidFill>
            <a:schemeClr val="tx1"/>
          </a:solidFill>
          <a:latin typeface="+mn-lt"/>
          <a:ea typeface="+mn-ea"/>
          <a:cs typeface="+mn-cs"/>
        </a:defRPr>
      </a:lvl2pPr>
      <a:lvl3pPr marL="684325" algn="l" defTabSz="684325" rtl="0" eaLnBrk="1" latinLnBrk="0" hangingPunct="1">
        <a:defRPr sz="1350" kern="1200">
          <a:solidFill>
            <a:schemeClr val="tx1"/>
          </a:solidFill>
          <a:latin typeface="+mn-lt"/>
          <a:ea typeface="+mn-ea"/>
          <a:cs typeface="+mn-cs"/>
        </a:defRPr>
      </a:lvl3pPr>
      <a:lvl4pPr marL="1026495" algn="l" defTabSz="684325" rtl="0" eaLnBrk="1" latinLnBrk="0" hangingPunct="1">
        <a:defRPr sz="1350" kern="1200">
          <a:solidFill>
            <a:schemeClr val="tx1"/>
          </a:solidFill>
          <a:latin typeface="+mn-lt"/>
          <a:ea typeface="+mn-ea"/>
          <a:cs typeface="+mn-cs"/>
        </a:defRPr>
      </a:lvl4pPr>
      <a:lvl5pPr marL="1368656" algn="l" defTabSz="684325" rtl="0" eaLnBrk="1" latinLnBrk="0" hangingPunct="1">
        <a:defRPr sz="1350" kern="1200">
          <a:solidFill>
            <a:schemeClr val="tx1"/>
          </a:solidFill>
          <a:latin typeface="+mn-lt"/>
          <a:ea typeface="+mn-ea"/>
          <a:cs typeface="+mn-cs"/>
        </a:defRPr>
      </a:lvl5pPr>
      <a:lvl6pPr marL="1710815" algn="l" defTabSz="684325" rtl="0" eaLnBrk="1" latinLnBrk="0" hangingPunct="1">
        <a:defRPr sz="1350" kern="1200">
          <a:solidFill>
            <a:schemeClr val="tx1"/>
          </a:solidFill>
          <a:latin typeface="+mn-lt"/>
          <a:ea typeface="+mn-ea"/>
          <a:cs typeface="+mn-cs"/>
        </a:defRPr>
      </a:lvl6pPr>
      <a:lvl7pPr marL="2052986" algn="l" defTabSz="684325" rtl="0" eaLnBrk="1" latinLnBrk="0" hangingPunct="1">
        <a:defRPr sz="1350" kern="1200">
          <a:solidFill>
            <a:schemeClr val="tx1"/>
          </a:solidFill>
          <a:latin typeface="+mn-lt"/>
          <a:ea typeface="+mn-ea"/>
          <a:cs typeface="+mn-cs"/>
        </a:defRPr>
      </a:lvl7pPr>
      <a:lvl8pPr marL="2395147" algn="l" defTabSz="684325" rtl="0" eaLnBrk="1" latinLnBrk="0" hangingPunct="1">
        <a:defRPr sz="1350" kern="1200">
          <a:solidFill>
            <a:schemeClr val="tx1"/>
          </a:solidFill>
          <a:latin typeface="+mn-lt"/>
          <a:ea typeface="+mn-ea"/>
          <a:cs typeface="+mn-cs"/>
        </a:defRPr>
      </a:lvl8pPr>
      <a:lvl9pPr marL="2737310" algn="l" defTabSz="68432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5.jpg"/><Relationship Id="rId9" Type="http://schemas.openxmlformats.org/officeDocument/2006/relationships/image" Target="../media/image40.JP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2726" y="702951"/>
            <a:ext cx="4466206" cy="941516"/>
          </a:xfrm>
        </p:spPr>
        <p:txBody>
          <a:bodyPr>
            <a:normAutofit/>
          </a:bodyPr>
          <a:lstStyle/>
          <a:p>
            <a:pPr algn="l"/>
            <a:r>
              <a:rPr lang="zh-CN" sz="4000" b="1" dirty="0">
                <a:solidFill>
                  <a:schemeClr val="accent5"/>
                </a:solidFill>
                <a:latin typeface="Arial" charset="0"/>
                <a:ea typeface="SimSun" charset="0"/>
                <a:cs typeface="Arial" charset="0"/>
              </a:rPr>
              <a:t>歡迎學生家庭！ </a:t>
            </a:r>
          </a:p>
        </p:txBody>
      </p:sp>
      <p:pic>
        <p:nvPicPr>
          <p:cNvPr id="11" name="Picture 10"/>
          <p:cNvPicPr>
            <a:picLocks noChangeAspect="1"/>
          </p:cNvPicPr>
          <p:nvPr/>
        </p:nvPicPr>
        <p:blipFill>
          <a:blip r:embed="rId3"/>
          <a:stretch>
            <a:fillRect/>
          </a:stretch>
        </p:blipFill>
        <p:spPr>
          <a:xfrm>
            <a:off x="472726" y="2293066"/>
            <a:ext cx="4107785" cy="2617571"/>
          </a:xfrm>
          <a:prstGeom prst="rect">
            <a:avLst/>
          </a:prstGeom>
          <a:ln>
            <a:noFill/>
          </a:ln>
        </p:spPr>
      </p:pic>
      <p:sp>
        <p:nvSpPr>
          <p:cNvPr id="5" name="TextBox 4"/>
          <p:cNvSpPr txBox="1"/>
          <p:nvPr/>
        </p:nvSpPr>
        <p:spPr>
          <a:xfrm>
            <a:off x="5200075" y="1613637"/>
            <a:ext cx="3496885" cy="3118803"/>
          </a:xfrm>
          <a:prstGeom prst="rect">
            <a:avLst/>
          </a:prstGeom>
          <a:noFill/>
        </p:spPr>
        <p:txBody>
          <a:bodyPr wrap="square" rtlCol="0">
            <a:spAutoFit/>
          </a:bodyPr>
          <a:lstStyle/>
          <a:p>
            <a:pPr lvl="0" rtl="1">
              <a:defRPr/>
            </a:pPr>
            <a:r>
              <a:rPr lang="zh-CN" sz="2000" dirty="0">
                <a:solidFill>
                  <a:schemeClr val="tx2"/>
                </a:solidFill>
                <a:latin typeface="Arial" charset="0"/>
                <a:ea typeface="SimSun" charset="0"/>
                <a:cs typeface="Arial" charset="0"/>
              </a:rPr>
              <a:t>我們鼓勵大家</a:t>
            </a:r>
            <a:r>
              <a:rPr lang="zh-CN" sz="2000" dirty="0" smtClean="0">
                <a:solidFill>
                  <a:schemeClr val="tx2"/>
                </a:solidFill>
                <a:latin typeface="Arial" charset="0"/>
                <a:ea typeface="SimSun" charset="0"/>
                <a:cs typeface="Arial" charset="0"/>
              </a:rPr>
              <a:t>跟周</a:t>
            </a:r>
            <a:r>
              <a:rPr lang="zh-CN" sz="2000" dirty="0">
                <a:solidFill>
                  <a:schemeClr val="tx2"/>
                </a:solidFill>
                <a:latin typeface="Arial" charset="0"/>
                <a:ea typeface="SimSun" charset="0"/>
                <a:cs typeface="Arial" charset="0"/>
              </a:rPr>
              <a:t>圍的人們交流以下方面：</a:t>
            </a:r>
          </a:p>
          <a:p>
            <a:pPr marL="214313" indent="-214313">
              <a:spcBef>
                <a:spcPts val="450"/>
              </a:spcBef>
              <a:buFont typeface="Arial" panose="020B0604020202020204" pitchFamily="34" charset="0"/>
              <a:buChar char="•"/>
            </a:pPr>
            <a:r>
              <a:rPr lang="zh-CN" sz="2000" b="1" dirty="0">
                <a:solidFill>
                  <a:schemeClr val="accent6"/>
                </a:solidFill>
                <a:latin typeface="Arial" charset="0"/>
                <a:ea typeface="SimSun" charset="0"/>
                <a:cs typeface="Arial" charset="0"/>
              </a:rPr>
              <a:t>一</a:t>
            </a:r>
            <a:r>
              <a:rPr lang="zh-CN" sz="2000" b="1" dirty="0" smtClean="0">
                <a:solidFill>
                  <a:schemeClr val="accent6"/>
                </a:solidFill>
                <a:latin typeface="Arial" charset="0"/>
                <a:ea typeface="SimSun" charset="0"/>
                <a:cs typeface="Arial" charset="0"/>
              </a:rPr>
              <a:t>種</a:t>
            </a:r>
            <a:r>
              <a:rPr lang="zh-CN" altLang="en-US" sz="2000" b="1" dirty="0" smtClean="0">
                <a:solidFill>
                  <a:schemeClr val="accent6"/>
                </a:solidFill>
                <a:latin typeface="Arial" charset="0"/>
                <a:ea typeface="SimSun" charset="0"/>
                <a:cs typeface="Arial" charset="0"/>
              </a:rPr>
              <a:t>從</a:t>
            </a:r>
            <a:r>
              <a:rPr lang="zh-CN" altLang="en-US" sz="2000" b="1" dirty="0">
                <a:solidFill>
                  <a:schemeClr val="accent6"/>
                </a:solidFill>
                <a:latin typeface="Arial" charset="0"/>
                <a:ea typeface="SimSun" charset="0"/>
                <a:cs typeface="Arial" charset="0"/>
              </a:rPr>
              <a:t>您年</a:t>
            </a:r>
            <a:r>
              <a:rPr lang="zh-CN" sz="2000" b="1" dirty="0">
                <a:solidFill>
                  <a:schemeClr val="accent6"/>
                </a:solidFill>
                <a:latin typeface="Arial" charset="0"/>
                <a:ea typeface="SimSun" charset="0"/>
                <a:cs typeface="Arial" charset="0"/>
              </a:rPr>
              <a:t>幼時就被教導的價值</a:t>
            </a:r>
          </a:p>
          <a:p>
            <a:pPr marL="214313" indent="-214313">
              <a:spcBef>
                <a:spcPts val="450"/>
              </a:spcBef>
              <a:buFont typeface="Arial" panose="020B0604020202020204" pitchFamily="34" charset="0"/>
              <a:buChar char="•"/>
            </a:pPr>
            <a:r>
              <a:rPr lang="zh-CN" sz="2000" b="1" dirty="0">
                <a:solidFill>
                  <a:schemeClr val="accent6"/>
                </a:solidFill>
                <a:latin typeface="Arial" charset="0"/>
                <a:ea typeface="SimSun" charset="0"/>
                <a:cs typeface="Arial" charset="0"/>
              </a:rPr>
              <a:t>一種您所擁有而不爲人知的才能</a:t>
            </a:r>
          </a:p>
          <a:p>
            <a:pPr marL="214313" indent="-214313">
              <a:spcBef>
                <a:spcPts val="450"/>
              </a:spcBef>
              <a:buFont typeface="Arial" panose="020B0604020202020204" pitchFamily="34" charset="0"/>
              <a:buChar char="•"/>
            </a:pPr>
            <a:r>
              <a:rPr lang="zh-CN" sz="2000" b="1" dirty="0">
                <a:solidFill>
                  <a:schemeClr val="accent6"/>
                </a:solidFill>
                <a:latin typeface="Arial" charset="0"/>
                <a:ea typeface="SimSun" charset="0"/>
                <a:cs typeface="Arial" charset="0"/>
              </a:rPr>
              <a:t>您熱愛您社區的某個方面</a:t>
            </a:r>
          </a:p>
          <a:p>
            <a:pPr>
              <a:spcBef>
                <a:spcPts val="450"/>
              </a:spcBef>
            </a:pPr>
            <a:r>
              <a:rPr lang="zh-CN" sz="2000" dirty="0">
                <a:solidFill>
                  <a:schemeClr val="tx2"/>
                </a:solidFill>
                <a:latin typeface="Arial" charset="0"/>
                <a:ea typeface="SimSun" charset="0"/>
                <a:cs typeface="Arial" charset="0"/>
              </a:rPr>
              <a:t>逐漸熟悉您的學前班家庭社區！ </a:t>
            </a:r>
          </a:p>
          <a:p>
            <a:pPr lvl="0" rtl="1">
              <a:defRPr/>
            </a:pPr>
            <a:r>
              <a:rPr lang="zh-CN" sz="2000" dirty="0">
                <a:solidFill>
                  <a:schemeClr val="tx2"/>
                </a:solidFill>
                <a:latin typeface="Arial" charset="0"/>
                <a:ea typeface="SimSun" charset="0"/>
                <a:cs typeface="Arial" charset="0"/>
              </a:rPr>
              <a:t>  </a:t>
            </a:r>
          </a:p>
        </p:txBody>
      </p:sp>
      <p:sp>
        <p:nvSpPr>
          <p:cNvPr id="6" name="Rounded Rectangle 5"/>
          <p:cNvSpPr/>
          <p:nvPr/>
        </p:nvSpPr>
        <p:spPr>
          <a:xfrm>
            <a:off x="287564"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67880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289411" y="1457615"/>
            <a:ext cx="1652942" cy="2142936"/>
          </a:xfrm>
        </p:spPr>
        <p:txBody>
          <a:bodyPr>
            <a:normAutofit fontScale="92500"/>
          </a:bodyPr>
          <a:lstStyle/>
          <a:p>
            <a:pPr algn="l">
              <a:lnSpc>
                <a:spcPct val="110000"/>
              </a:lnSpc>
            </a:pPr>
            <a:r>
              <a:rPr lang="zh-CN" sz="2400" b="1" dirty="0">
                <a:latin typeface="Arial" panose="020B0604020202020204" pitchFamily="34" charset="0"/>
                <a:ea typeface="SimSun"/>
                <a:cs typeface="Arial" panose="020B0604020202020204" pitchFamily="34" charset="0"/>
              </a:rPr>
              <a:t>爲什麽</a:t>
            </a:r>
            <a:r>
              <a:rPr lang="zh-CN" sz="2400" b="1" dirty="0" smtClean="0">
                <a:latin typeface="Arial" panose="020B0604020202020204" pitchFamily="34" charset="0"/>
                <a:ea typeface="SimSun"/>
                <a:cs typeface="Arial" panose="020B0604020202020204" pitchFamily="34" charset="0"/>
              </a:rPr>
              <a:t>說</a:t>
            </a:r>
            <a:r>
              <a:rPr lang="en-US" altLang="zh-CN" sz="2400" b="1" dirty="0" smtClean="0">
                <a:latin typeface="Arial" panose="020B0604020202020204" pitchFamily="34" charset="0"/>
                <a:ea typeface="SimSun"/>
                <a:cs typeface="Arial" panose="020B0604020202020204" pitchFamily="34" charset="0"/>
              </a:rPr>
              <a:t> </a:t>
            </a:r>
            <a:r>
              <a:rPr lang="zh-CN" sz="2400" b="1" dirty="0" smtClean="0">
                <a:latin typeface="Arial" panose="020B0604020202020204" pitchFamily="34" charset="0"/>
                <a:ea typeface="SimSun"/>
                <a:cs typeface="Arial" panose="020B0604020202020204" pitchFamily="34" charset="0"/>
              </a:rPr>
              <a:t>孩</a:t>
            </a:r>
            <a:r>
              <a:rPr lang="zh-CN" sz="2400" b="1" dirty="0">
                <a:latin typeface="Arial" panose="020B0604020202020204" pitchFamily="34" charset="0"/>
                <a:ea typeface="SimSun"/>
                <a:cs typeface="Arial" panose="020B0604020202020204" pitchFamily="34" charset="0"/>
              </a:rPr>
              <a:t>子們學習關於情感的事是十</a:t>
            </a:r>
            <a:r>
              <a:rPr lang="zh-CN" sz="2400" b="1" dirty="0" smtClean="0">
                <a:latin typeface="Arial" panose="020B0604020202020204" pitchFamily="34" charset="0"/>
                <a:ea typeface="SimSun"/>
                <a:cs typeface="Arial" panose="020B0604020202020204" pitchFamily="34" charset="0"/>
              </a:rPr>
              <a:t>分</a:t>
            </a:r>
            <a:r>
              <a:rPr lang="en-US" altLang="zh-CN" sz="2400" b="1" dirty="0" smtClean="0">
                <a:latin typeface="Arial" panose="020B0604020202020204" pitchFamily="34" charset="0"/>
                <a:ea typeface="SimSun"/>
                <a:cs typeface="Arial" panose="020B0604020202020204" pitchFamily="34" charset="0"/>
              </a:rPr>
              <a:t> </a:t>
            </a:r>
            <a:r>
              <a:rPr lang="zh-CN" sz="2400" b="1" dirty="0" smtClean="0">
                <a:latin typeface="Arial" panose="020B0604020202020204" pitchFamily="34" charset="0"/>
                <a:ea typeface="SimSun"/>
                <a:cs typeface="Arial" panose="020B0604020202020204" pitchFamily="34" charset="0"/>
              </a:rPr>
              <a:t>重</a:t>
            </a:r>
            <a:r>
              <a:rPr lang="zh-CN" sz="2400" b="1" dirty="0">
                <a:latin typeface="Arial" panose="020B0604020202020204" pitchFamily="34" charset="0"/>
                <a:ea typeface="SimSun"/>
                <a:cs typeface="Arial" panose="020B0604020202020204" pitchFamily="34" charset="0"/>
              </a:rPr>
              <a:t>要的？</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2353" y="600364"/>
            <a:ext cx="7047602" cy="5264727"/>
          </a:xfrm>
          <a:prstGeom prst="rect">
            <a:avLst/>
          </a:prstGeom>
        </p:spPr>
      </p:pic>
    </p:spTree>
    <p:extLst>
      <p:ext uri="{BB962C8B-B14F-4D97-AF65-F5344CB8AC3E}">
        <p14:creationId xmlns:p14="http://schemas.microsoft.com/office/powerpoint/2010/main" val="3385642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210076" y="65451"/>
            <a:ext cx="4491512" cy="1458959"/>
          </a:xfrm>
        </p:spPr>
        <p:txBody>
          <a:bodyPr>
            <a:noAutofit/>
          </a:bodyPr>
          <a:lstStyle/>
          <a:p>
            <a:pPr algn="l"/>
            <a:r>
              <a:rPr lang="zh-CN" sz="2800" b="1" dirty="0">
                <a:latin typeface="Arial" panose="020B0604020202020204" pitchFamily="34" charset="0"/>
                <a:ea typeface="SimSun"/>
                <a:cs typeface="Arial" panose="020B0604020202020204" pitchFamily="34" charset="0"/>
              </a:rPr>
              <a:t>「情緒曡曡樂」卡片！</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50318" y="3777885"/>
            <a:ext cx="1347769" cy="1921869"/>
          </a:xfrm>
          <a:prstGeom prst="rect">
            <a:avLst/>
          </a:prstGeom>
        </p:spPr>
      </p:pic>
      <p:sp>
        <p:nvSpPr>
          <p:cNvPr id="14" name="TextBox 13"/>
          <p:cNvSpPr txBox="1"/>
          <p:nvPr/>
        </p:nvSpPr>
        <p:spPr>
          <a:xfrm>
            <a:off x="7173570" y="3916157"/>
            <a:ext cx="1679621" cy="1200329"/>
          </a:xfrm>
          <a:prstGeom prst="rect">
            <a:avLst/>
          </a:prstGeom>
          <a:noFill/>
        </p:spPr>
        <p:txBody>
          <a:bodyPr wrap="square" rtlCol="0">
            <a:spAutoFit/>
          </a:bodyPr>
          <a:lstStyle/>
          <a:p>
            <a:r>
              <a:rPr lang="zh-CN" dirty="0">
                <a:solidFill>
                  <a:schemeClr val="bg2"/>
                </a:solidFill>
                <a:latin typeface="Arial" panose="020B0604020202020204" pitchFamily="34" charset="0"/>
                <a:ea typeface="SimSun"/>
                <a:cs typeface="Arial" panose="020B0604020202020204" pitchFamily="34" charset="0"/>
              </a:rPr>
              <a:t>另外：您可以把小片片推到一起，進行卡片</a:t>
            </a:r>
            <a:r>
              <a:rPr lang="zh-CN" b="1" dirty="0">
                <a:solidFill>
                  <a:schemeClr val="bg2"/>
                </a:solidFill>
                <a:latin typeface="Arial" panose="020B0604020202020204" pitchFamily="34" charset="0"/>
                <a:ea typeface="SimSun"/>
                <a:cs typeface="Arial" panose="020B0604020202020204" pitchFamily="34" charset="0"/>
              </a:rPr>
              <a:t>組合</a:t>
            </a:r>
            <a:r>
              <a:rPr lang="zh-CN" dirty="0">
                <a:solidFill>
                  <a:schemeClr val="bg2"/>
                </a:solidFill>
                <a:latin typeface="Arial" panose="020B0604020202020204" pitchFamily="34" charset="0"/>
                <a:ea typeface="SimSun"/>
                <a:cs typeface="Arial" panose="020B0604020202020204" pitchFamily="34" charset="0"/>
              </a:rPr>
              <a:t>！</a:t>
            </a:r>
          </a:p>
        </p:txBody>
      </p:sp>
      <p:cxnSp>
        <p:nvCxnSpPr>
          <p:cNvPr id="5" name="Straight Connector 4"/>
          <p:cNvCxnSpPr/>
          <p:nvPr/>
        </p:nvCxnSpPr>
        <p:spPr>
          <a:xfrm>
            <a:off x="28575" y="3397306"/>
            <a:ext cx="90773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01588" y="1731895"/>
            <a:ext cx="0" cy="35498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2243" y="2278290"/>
            <a:ext cx="3565677" cy="1119016"/>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l="2623" r="4932"/>
          <a:stretch/>
        </p:blipFill>
        <p:spPr>
          <a:xfrm>
            <a:off x="5059461" y="2356677"/>
            <a:ext cx="3906983" cy="104062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6342" y="4624515"/>
            <a:ext cx="3808412" cy="1314408"/>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86948" y="1575033"/>
            <a:ext cx="2133600" cy="59055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00658" y="3832723"/>
            <a:ext cx="2400300" cy="10287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927280" y="1346433"/>
            <a:ext cx="3086100" cy="1114425"/>
          </a:xfrm>
          <a:prstGeom prst="rect">
            <a:avLst/>
          </a:prstGeom>
        </p:spPr>
      </p:pic>
    </p:spTree>
    <p:extLst>
      <p:ext uri="{BB962C8B-B14F-4D97-AF65-F5344CB8AC3E}">
        <p14:creationId xmlns:p14="http://schemas.microsoft.com/office/powerpoint/2010/main" val="3573034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653705" y="805772"/>
            <a:ext cx="8490295" cy="352697"/>
          </a:xfrm>
        </p:spPr>
        <p:txBody>
          <a:bodyPr>
            <a:noAutofit/>
          </a:bodyPr>
          <a:lstStyle/>
          <a:p>
            <a:pPr algn="l"/>
            <a:r>
              <a:rPr lang="zh-CN" sz="2250" b="1" dirty="0">
                <a:latin typeface="Arial" panose="020B0604020202020204" pitchFamily="34" charset="0"/>
                <a:ea typeface="SimSun"/>
                <a:cs typeface="Arial" panose="020B0604020202020204" pitchFamily="34" charset="0"/>
              </a:rPr>
              <a:t>      </a:t>
            </a:r>
            <a:r>
              <a:rPr lang="zh-CN" sz="2800" b="1" dirty="0">
                <a:latin typeface="Arial" panose="020B0604020202020204" pitchFamily="34" charset="0"/>
                <a:ea typeface="SimSun"/>
                <a:cs typeface="Arial" panose="020B0604020202020204" pitchFamily="34" charset="0"/>
              </a:rPr>
              <a:t>探索手冊！</a:t>
            </a:r>
          </a:p>
        </p:txBody>
      </p:sp>
      <p:pic>
        <p:nvPicPr>
          <p:cNvPr id="2" name="Picture 1"/>
          <p:cNvPicPr>
            <a:picLocks noChangeAspect="1"/>
          </p:cNvPicPr>
          <p:nvPr/>
        </p:nvPicPr>
        <p:blipFill>
          <a:blip r:embed="rId3"/>
          <a:stretch>
            <a:fillRect/>
          </a:stretch>
        </p:blipFill>
        <p:spPr>
          <a:xfrm>
            <a:off x="3831782" y="600859"/>
            <a:ext cx="1122607" cy="762525"/>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4431" y="1717275"/>
            <a:ext cx="4221018" cy="2603015"/>
          </a:xfrm>
          <a:prstGeom prst="rect">
            <a:avLst/>
          </a:prstGeom>
          <a:ln w="12700">
            <a:solidFill>
              <a:schemeClr val="tx2"/>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4638" y="3176621"/>
            <a:ext cx="4221018" cy="2567708"/>
          </a:xfrm>
          <a:prstGeom prst="rect">
            <a:avLst/>
          </a:prstGeom>
          <a:ln w="12700">
            <a:solidFill>
              <a:schemeClr val="tx2"/>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42468" y="1717275"/>
            <a:ext cx="4221018" cy="2537544"/>
          </a:xfrm>
          <a:prstGeom prst="rect">
            <a:avLst/>
          </a:prstGeom>
          <a:ln w="12700">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560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381000" y="1141366"/>
            <a:ext cx="8763000" cy="620759"/>
          </a:xfrm>
        </p:spPr>
        <p:txBody>
          <a:bodyPr>
            <a:normAutofit/>
          </a:bodyPr>
          <a:lstStyle/>
          <a:p>
            <a:pPr algn="l"/>
            <a:r>
              <a:rPr lang="zh-CN" sz="2250" b="1" dirty="0">
                <a:latin typeface="Arial" charset="0"/>
                <a:ea typeface="SimSun" charset="0"/>
                <a:cs typeface="Arial" charset="0"/>
              </a:rPr>
              <a:t>自</a:t>
            </a:r>
            <a:r>
              <a:rPr lang="zh-CN" sz="2250" b="1" dirty="0" smtClean="0">
                <a:latin typeface="Arial" charset="0"/>
                <a:ea typeface="SimSun" charset="0"/>
                <a:cs typeface="Arial" charset="0"/>
              </a:rPr>
              <a:t>我</a:t>
            </a:r>
            <a:r>
              <a:rPr lang="zh-CN" altLang="en-US" sz="2250" b="1" dirty="0" smtClean="0">
                <a:latin typeface="Arial" charset="0"/>
                <a:ea typeface="SimSun" charset="0"/>
                <a:cs typeface="Arial" charset="0"/>
              </a:rPr>
              <a:t>思考</a:t>
            </a:r>
            <a:r>
              <a:rPr lang="zh-CN" sz="2250" b="1" dirty="0" smtClean="0">
                <a:latin typeface="Arial" charset="0"/>
                <a:ea typeface="SimSun" charset="0"/>
                <a:cs typeface="Arial" charset="0"/>
              </a:rPr>
              <a:t>和</a:t>
            </a:r>
            <a:r>
              <a:rPr lang="zh-CN" sz="2250" b="1" dirty="0">
                <a:latin typeface="Arial" charset="0"/>
                <a:ea typeface="SimSun" charset="0"/>
                <a:cs typeface="Arial" charset="0"/>
              </a:rPr>
              <a:t>目標設定</a:t>
            </a:r>
          </a:p>
        </p:txBody>
      </p:sp>
      <p:sp>
        <p:nvSpPr>
          <p:cNvPr id="3" name="TextBox 2"/>
          <p:cNvSpPr txBox="1"/>
          <p:nvPr/>
        </p:nvSpPr>
        <p:spPr>
          <a:xfrm>
            <a:off x="379660" y="1814429"/>
            <a:ext cx="7173665" cy="1107996"/>
          </a:xfrm>
          <a:prstGeom prst="rect">
            <a:avLst/>
          </a:prstGeom>
          <a:noFill/>
        </p:spPr>
        <p:txBody>
          <a:bodyPr wrap="square" rtlCol="0">
            <a:spAutoFit/>
          </a:bodyPr>
          <a:lstStyle/>
          <a:p>
            <a:r>
              <a:rPr lang="zh-CN" dirty="0">
                <a:solidFill>
                  <a:schemeClr val="tx2"/>
                </a:solidFill>
                <a:latin typeface="Arial" panose="020B0604020202020204" pitchFamily="34" charset="0"/>
                <a:ea typeface="SimSun"/>
                <a:cs typeface="Arial" panose="020B0604020202020204" pitchFamily="34" charset="0"/>
              </a:rPr>
              <a:t>您的子女已經顯示出何種</a:t>
            </a:r>
            <a:r>
              <a:rPr lang="zh-CN" b="1" dirty="0">
                <a:solidFill>
                  <a:schemeClr val="tx2"/>
                </a:solidFill>
                <a:latin typeface="Arial" panose="020B0604020202020204" pitchFamily="34" charset="0"/>
                <a:ea typeface="SimSun"/>
                <a:cs typeface="Arial" panose="020B0604020202020204" pitchFamily="34" charset="0"/>
              </a:rPr>
              <a:t>社會-情感強項</a:t>
            </a:r>
            <a:r>
              <a:rPr lang="zh-CN" dirty="0">
                <a:solidFill>
                  <a:schemeClr val="tx2"/>
                </a:solidFill>
                <a:latin typeface="Arial" panose="020B0604020202020204" pitchFamily="34" charset="0"/>
                <a:ea typeface="SimSun"/>
                <a:cs typeface="Arial" panose="020B0604020202020204" pitchFamily="34" charset="0"/>
              </a:rPr>
              <a:t>？</a:t>
            </a:r>
          </a:p>
          <a:p>
            <a:endParaRPr lang="en-US" sz="600" dirty="0">
              <a:solidFill>
                <a:schemeClr val="tx2"/>
              </a:solidFill>
              <a:latin typeface="Arial" panose="020B0604020202020204" pitchFamily="34" charset="0"/>
              <a:cs typeface="Arial" panose="020B0604020202020204" pitchFamily="34" charset="0"/>
            </a:endParaRPr>
          </a:p>
          <a:p>
            <a:r>
              <a:rPr lang="zh-CN" b="0" dirty="0">
                <a:solidFill>
                  <a:schemeClr val="tx2"/>
                </a:solidFill>
                <a:latin typeface="Arial" panose="020B0604020202020204" pitchFamily="34" charset="0"/>
                <a:ea typeface="SimSun"/>
                <a:cs typeface="Arial" panose="020B0604020202020204" pitchFamily="34" charset="0"/>
              </a:rPr>
              <a:t>哪些</a:t>
            </a:r>
            <a:r>
              <a:rPr lang="zh-CN" b="1" dirty="0">
                <a:solidFill>
                  <a:schemeClr val="tx2"/>
                </a:solidFill>
                <a:latin typeface="Arial" panose="020B0604020202020204" pitchFamily="34" charset="0"/>
                <a:ea typeface="SimSun"/>
                <a:cs typeface="Arial" panose="020B0604020202020204" pitchFamily="34" charset="0"/>
              </a:rPr>
              <a:t>行爲是您希望減少的？ </a:t>
            </a:r>
            <a:r>
              <a:rPr lang="zh-CN" dirty="0">
                <a:solidFill>
                  <a:schemeClr val="tx2"/>
                </a:solidFill>
                <a:latin typeface="Arial" panose="020B0604020202020204" pitchFamily="34" charset="0"/>
                <a:ea typeface="SimSun"/>
                <a:cs typeface="Arial" panose="020B0604020202020204" pitchFamily="34" charset="0"/>
              </a:rPr>
              <a:t> </a:t>
            </a:r>
          </a:p>
          <a:p>
            <a:endParaRPr lang="en-US" sz="600" dirty="0">
              <a:solidFill>
                <a:schemeClr val="tx2"/>
              </a:solidFill>
              <a:latin typeface="Arial" panose="020B0604020202020204" pitchFamily="34" charset="0"/>
              <a:cs typeface="Arial" panose="020B0604020202020204" pitchFamily="34" charset="0"/>
            </a:endParaRPr>
          </a:p>
          <a:p>
            <a:r>
              <a:rPr lang="zh-CN" dirty="0">
                <a:solidFill>
                  <a:schemeClr val="tx2"/>
                </a:solidFill>
                <a:latin typeface="Arial" panose="020B0604020202020204" pitchFamily="34" charset="0"/>
                <a:ea typeface="SimSun"/>
                <a:cs typeface="Arial" panose="020B0604020202020204" pitchFamily="34" charset="0"/>
              </a:rPr>
              <a:t>哪些</a:t>
            </a:r>
            <a:r>
              <a:rPr lang="zh-CN" b="1" u="sng" dirty="0">
                <a:solidFill>
                  <a:schemeClr val="accent1"/>
                </a:solidFill>
                <a:latin typeface="Arial" panose="020B0604020202020204" pitchFamily="34" charset="0"/>
                <a:ea typeface="SimSun"/>
                <a:cs typeface="Arial" panose="020B0604020202020204" pitchFamily="34" charset="0"/>
              </a:rPr>
              <a:t>行爲是您更希望看到的</a:t>
            </a:r>
            <a:r>
              <a:rPr lang="zh-CN" b="1" dirty="0">
                <a:solidFill>
                  <a:schemeClr val="accent1"/>
                </a:solidFill>
                <a:latin typeface="Arial" panose="020B0604020202020204" pitchFamily="34" charset="0"/>
                <a:ea typeface="SimSun"/>
                <a:cs typeface="Arial" panose="020B0604020202020204" pitchFamily="34" charset="0"/>
              </a:rPr>
              <a:t>？</a:t>
            </a:r>
          </a:p>
        </p:txBody>
      </p:sp>
      <p:sp>
        <p:nvSpPr>
          <p:cNvPr id="4" name="Rectangle 3"/>
          <p:cNvSpPr/>
          <p:nvPr/>
        </p:nvSpPr>
        <p:spPr>
          <a:xfrm>
            <a:off x="379660" y="4041418"/>
            <a:ext cx="7716590" cy="2031325"/>
          </a:xfrm>
          <a:prstGeom prst="rect">
            <a:avLst/>
          </a:prstGeom>
          <a:ln>
            <a:noFill/>
          </a:ln>
        </p:spPr>
        <p:txBody>
          <a:bodyPr wrap="square">
            <a:spAutoFit/>
          </a:bodyPr>
          <a:lstStyle/>
          <a:p>
            <a:r>
              <a:rPr lang="zh-CN" b="1" dirty="0">
                <a:solidFill>
                  <a:srgbClr val="7030A0"/>
                </a:solidFill>
                <a:latin typeface="Arial" charset="0"/>
                <a:ea typeface="SimSun" charset="0"/>
                <a:cs typeface="Arial" charset="0"/>
              </a:rPr>
              <a:t>關於兒童可能在努力獲得的一些社會-情感技能：</a:t>
            </a:r>
          </a:p>
          <a:p>
            <a:pPr marL="557213" lvl="1" indent="-214313">
              <a:buFont typeface="Arial" panose="020B0604020202020204" pitchFamily="34" charset="0"/>
              <a:buChar char="•"/>
            </a:pPr>
            <a:r>
              <a:rPr lang="zh-CN" dirty="0">
                <a:solidFill>
                  <a:srgbClr val="7030A0"/>
                </a:solidFill>
                <a:latin typeface="Arial" panose="020B0604020202020204" pitchFamily="34" charset="0"/>
                <a:ea typeface="SimSun"/>
                <a:cs typeface="Arial" panose="020B0604020202020204" pitchFamily="34" charset="0"/>
              </a:rPr>
              <a:t>知道多種情感詞語</a:t>
            </a:r>
          </a:p>
          <a:p>
            <a:pPr marL="557213" lvl="1" indent="-214313">
              <a:buFont typeface="Arial" panose="020B0604020202020204" pitchFamily="34" charset="0"/>
              <a:buChar char="•"/>
            </a:pPr>
            <a:r>
              <a:rPr lang="zh-CN" dirty="0">
                <a:solidFill>
                  <a:srgbClr val="7030A0"/>
                </a:solidFill>
                <a:latin typeface="Arial" panose="020B0604020202020204" pitchFamily="34" charset="0"/>
                <a:ea typeface="SimSun"/>
                <a:cs typeface="Arial" panose="020B0604020202020204" pitchFamily="34" charset="0"/>
              </a:rPr>
              <a:t>在自己有很強烈情感時有注意到</a:t>
            </a:r>
          </a:p>
          <a:p>
            <a:pPr marL="557213" lvl="1" indent="-214313">
              <a:buFont typeface="Arial" panose="020B0604020202020204" pitchFamily="34" charset="0"/>
              <a:buChar char="•"/>
            </a:pPr>
            <a:r>
              <a:rPr lang="zh-CN" dirty="0">
                <a:solidFill>
                  <a:srgbClr val="7030A0"/>
                </a:solidFill>
                <a:latin typeface="Arial" panose="020B0604020202020204" pitchFamily="34" charset="0"/>
                <a:ea typeface="SimSun"/>
                <a:cs typeface="Arial" panose="020B0604020202020204" pitchFamily="34" charset="0"/>
              </a:rPr>
              <a:t>恰當地表達自己的情感</a:t>
            </a:r>
          </a:p>
          <a:p>
            <a:pPr marL="557213" lvl="1" indent="-214313">
              <a:buFont typeface="Arial" panose="020B0604020202020204" pitchFamily="34" charset="0"/>
              <a:buChar char="•"/>
            </a:pPr>
            <a:r>
              <a:rPr lang="zh-CN" dirty="0">
                <a:solidFill>
                  <a:srgbClr val="7030A0"/>
                </a:solidFill>
                <a:latin typeface="Arial" panose="020B0604020202020204" pitchFamily="34" charset="0"/>
                <a:ea typeface="SimSun"/>
                <a:cs typeface="Arial" panose="020B0604020202020204" pitchFamily="34" charset="0"/>
              </a:rPr>
              <a:t>選擇在必要時平靜下來或感覺好一些的恰當方法 </a:t>
            </a:r>
          </a:p>
        </p:txBody>
      </p:sp>
      <p:grpSp>
        <p:nvGrpSpPr>
          <p:cNvPr id="2" name="Group 1"/>
          <p:cNvGrpSpPr/>
          <p:nvPr/>
        </p:nvGrpSpPr>
        <p:grpSpPr>
          <a:xfrm>
            <a:off x="3034090" y="2974729"/>
            <a:ext cx="3267724" cy="867510"/>
            <a:chOff x="5842604" y="2924993"/>
            <a:chExt cx="3267724" cy="867510"/>
          </a:xfrm>
        </p:grpSpPr>
        <p:sp>
          <p:nvSpPr>
            <p:cNvPr id="6" name="Rectangle 5"/>
            <p:cNvSpPr/>
            <p:nvPr/>
          </p:nvSpPr>
          <p:spPr>
            <a:xfrm>
              <a:off x="6342981" y="2974479"/>
              <a:ext cx="2296195" cy="818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5871828" y="3071868"/>
              <a:ext cx="3238500" cy="646331"/>
            </a:xfrm>
            <a:prstGeom prst="rect">
              <a:avLst/>
            </a:prstGeom>
            <a:noFill/>
            <a:ln>
              <a:noFill/>
            </a:ln>
          </p:spPr>
          <p:txBody>
            <a:bodyPr wrap="square" rtlCol="0">
              <a:spAutoFit/>
            </a:bodyPr>
            <a:lstStyle/>
            <a:p>
              <a:pPr algn="ctr"/>
              <a:r>
                <a:rPr lang="zh-CN" b="1" dirty="0">
                  <a:solidFill>
                    <a:schemeClr val="bg1"/>
                  </a:solidFill>
                  <a:latin typeface="Arial" panose="020B0604020202020204" pitchFamily="34" charset="0"/>
                  <a:ea typeface="SimSun"/>
                  <a:cs typeface="Arial" panose="020B0604020202020204" pitchFamily="34" charset="0"/>
                </a:rPr>
                <a:t>您為子</a:t>
              </a:r>
              <a:r>
                <a:rPr lang="zh-CN" b="1" dirty="0" smtClean="0">
                  <a:solidFill>
                    <a:schemeClr val="bg1"/>
                  </a:solidFill>
                  <a:latin typeface="Arial" panose="020B0604020202020204" pitchFamily="34" charset="0"/>
                  <a:ea typeface="SimSun"/>
                  <a:cs typeface="Arial" panose="020B0604020202020204" pitchFamily="34" charset="0"/>
                </a:rPr>
                <a:t>女</a:t>
              </a:r>
              <a:endParaRPr lang="en-US" altLang="zh-CN" b="1" dirty="0" smtClean="0">
                <a:solidFill>
                  <a:schemeClr val="bg1"/>
                </a:solidFill>
                <a:latin typeface="Arial" panose="020B0604020202020204" pitchFamily="34" charset="0"/>
                <a:ea typeface="SimSun"/>
                <a:cs typeface="Arial" panose="020B0604020202020204" pitchFamily="34" charset="0"/>
              </a:endParaRPr>
            </a:p>
            <a:p>
              <a:pPr algn="ctr"/>
              <a:r>
                <a:rPr lang="zh-CN" b="1" dirty="0" smtClean="0">
                  <a:solidFill>
                    <a:schemeClr val="bg1"/>
                  </a:solidFill>
                  <a:latin typeface="Arial" panose="020B0604020202020204" pitchFamily="34" charset="0"/>
                  <a:ea typeface="SimSun"/>
                  <a:cs typeface="Arial" panose="020B0604020202020204" pitchFamily="34" charset="0"/>
                </a:rPr>
                <a:t>設</a:t>
              </a:r>
              <a:r>
                <a:rPr lang="zh-CN" b="1" dirty="0">
                  <a:solidFill>
                    <a:schemeClr val="bg1"/>
                  </a:solidFill>
                  <a:latin typeface="Arial" panose="020B0604020202020204" pitchFamily="34" charset="0"/>
                  <a:ea typeface="SimSun"/>
                  <a:cs typeface="Arial" panose="020B0604020202020204" pitchFamily="34" charset="0"/>
                </a:rPr>
                <a:t>定的目標！ </a:t>
              </a:r>
              <a:r>
                <a:rPr lang="zh-CN" b="1" dirty="0">
                  <a:solidFill>
                    <a:schemeClr val="bg1"/>
                  </a:solidFill>
                  <a:latin typeface="Arial" panose="020B0604020202020204" pitchFamily="34" charset="0"/>
                  <a:ea typeface="SimSun"/>
                  <a:cs typeface="Arial" panose="020B0604020202020204" pitchFamily="34" charset="0"/>
                  <a:sym typeface="Wingdings" panose="05000000000000000000" pitchFamily="2" charset="2"/>
                </a:rPr>
                <a:t></a:t>
              </a:r>
            </a:p>
          </p:txBody>
        </p:sp>
        <p:sp>
          <p:nvSpPr>
            <p:cNvPr id="5" name="Bent Arrow 4"/>
            <p:cNvSpPr/>
            <p:nvPr/>
          </p:nvSpPr>
          <p:spPr>
            <a:xfrm rot="16200000">
              <a:off x="5849882" y="2917715"/>
              <a:ext cx="485820" cy="50037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Tree>
    <p:extLst>
      <p:ext uri="{BB962C8B-B14F-4D97-AF65-F5344CB8AC3E}">
        <p14:creationId xmlns:p14="http://schemas.microsoft.com/office/powerpoint/2010/main" val="1173346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694172" y="1094246"/>
            <a:ext cx="8686799" cy="525871"/>
          </a:xfrm>
        </p:spPr>
        <p:txBody>
          <a:bodyPr>
            <a:noAutofit/>
          </a:bodyPr>
          <a:lstStyle/>
          <a:p>
            <a:pPr algn="l"/>
            <a:r>
              <a:rPr lang="zh-CN" sz="4800" b="1" dirty="0">
                <a:latin typeface="Arial" charset="0"/>
                <a:ea typeface="SimSun" charset="0"/>
                <a:cs typeface="Arial" charset="0"/>
              </a:rPr>
              <a:t>有問題嗎？</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6129" y="2006902"/>
            <a:ext cx="4063730" cy="3410902"/>
          </a:xfrm>
          <a:prstGeom prst="rect">
            <a:avLst/>
          </a:prstGeom>
        </p:spPr>
      </p:pic>
    </p:spTree>
    <p:extLst>
      <p:ext uri="{BB962C8B-B14F-4D97-AF65-F5344CB8AC3E}">
        <p14:creationId xmlns:p14="http://schemas.microsoft.com/office/powerpoint/2010/main" val="4201049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5808" y="1520035"/>
            <a:ext cx="3489280" cy="3328528"/>
          </a:xfrm>
          <a:prstGeom prst="rect">
            <a:avLst/>
          </a:prstGeom>
        </p:spPr>
      </p:pic>
      <p:sp>
        <p:nvSpPr>
          <p:cNvPr id="7" name="Text Placeholder 1"/>
          <p:cNvSpPr>
            <a:spLocks noGrp="1"/>
          </p:cNvSpPr>
          <p:nvPr>
            <p:ph type="body" sz="quarter" idx="13"/>
          </p:nvPr>
        </p:nvSpPr>
        <p:spPr>
          <a:xfrm>
            <a:off x="981653" y="1002686"/>
            <a:ext cx="1962150" cy="532297"/>
          </a:xfrm>
        </p:spPr>
        <p:txBody>
          <a:bodyPr>
            <a:noAutofit/>
          </a:bodyPr>
          <a:lstStyle/>
          <a:p>
            <a:pPr algn="l"/>
            <a:r>
              <a:rPr lang="zh-CN" sz="4800" b="1" dirty="0">
                <a:latin typeface="Arial" charset="0"/>
                <a:ea typeface="SimSun" charset="0"/>
                <a:cs typeface="Arial" charset="0"/>
              </a:rPr>
              <a:t>思考</a:t>
            </a:r>
          </a:p>
        </p:txBody>
      </p:sp>
      <p:sp>
        <p:nvSpPr>
          <p:cNvPr id="2" name="Rectangle 1"/>
          <p:cNvSpPr/>
          <p:nvPr/>
        </p:nvSpPr>
        <p:spPr>
          <a:xfrm>
            <a:off x="808458" y="4848563"/>
            <a:ext cx="7600157" cy="584775"/>
          </a:xfrm>
          <a:prstGeom prst="rect">
            <a:avLst/>
          </a:prstGeom>
          <a:ln>
            <a:noFill/>
          </a:ln>
        </p:spPr>
        <p:txBody>
          <a:bodyPr wrap="none">
            <a:spAutoFit/>
          </a:bodyPr>
          <a:lstStyle/>
          <a:p>
            <a:pPr algn="ctr"/>
            <a:r>
              <a:rPr lang="zh-CN" sz="3200" b="1" dirty="0">
                <a:solidFill>
                  <a:srgbClr val="7030A0"/>
                </a:solidFill>
                <a:latin typeface="Arial" panose="020B0604020202020204" pitchFamily="34" charset="0"/>
                <a:ea typeface="SimSun"/>
                <a:cs typeface="Arial" panose="020B0604020202020204" pitchFamily="34" charset="0"/>
              </a:rPr>
              <a:t>離開今天的活動時，您有一個什麽想法？</a:t>
            </a:r>
          </a:p>
        </p:txBody>
      </p:sp>
      <p:sp>
        <p:nvSpPr>
          <p:cNvPr id="4" name="Rounded Rectangle 3"/>
          <p:cNvSpPr/>
          <p:nvPr/>
        </p:nvSpPr>
        <p:spPr>
          <a:xfrm>
            <a:off x="1402139" y="4164636"/>
            <a:ext cx="6236618" cy="3924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60324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7" name="Text Placeholder 1"/>
          <p:cNvSpPr>
            <a:spLocks noGrp="1"/>
          </p:cNvSpPr>
          <p:nvPr>
            <p:ph type="body" sz="quarter" idx="13"/>
          </p:nvPr>
        </p:nvSpPr>
        <p:spPr>
          <a:xfrm>
            <a:off x="0" y="2979712"/>
            <a:ext cx="9144000" cy="352697"/>
          </a:xfrm>
        </p:spPr>
        <p:txBody>
          <a:bodyPr>
            <a:noAutofit/>
          </a:bodyPr>
          <a:lstStyle/>
          <a:p>
            <a:r>
              <a:rPr lang="zh-CN" sz="8000" b="1" dirty="0">
                <a:solidFill>
                  <a:schemeClr val="bg1"/>
                </a:solidFill>
                <a:latin typeface="Arial" charset="0"/>
                <a:ea typeface="SimSun" charset="0"/>
                <a:cs typeface="Arial" charset="0"/>
              </a:rPr>
              <a:t>謝謝！</a:t>
            </a:r>
          </a:p>
        </p:txBody>
      </p:sp>
    </p:spTree>
    <p:extLst>
      <p:ext uri="{BB962C8B-B14F-4D97-AF65-F5344CB8AC3E}">
        <p14:creationId xmlns:p14="http://schemas.microsoft.com/office/powerpoint/2010/main" val="3743221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SimSun"/>
        <a:cs typeface=""/>
      </a:majorFont>
      <a:minorFont>
        <a:latin typeface="Calibri"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TotalTime>
  <Words>4709</Words>
  <Application>Microsoft Office PowerPoint</Application>
  <PresentationFormat>On-screen Show (4:3)</PresentationFormat>
  <Paragraphs>148</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SimSun</vt:lpstr>
      <vt:lpstr>Arial</vt:lpstr>
      <vt:lpstr>Bradley Hand ITC</vt:lpstr>
      <vt:lpstr>Calibri</vt:lpstr>
      <vt:lpstr>Gill Sans</vt:lpstr>
      <vt:lpstr>Gill Sans Light</vt:lpstr>
      <vt:lpstr>Heiti SC Light</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79</cp:revision>
  <dcterms:created xsi:type="dcterms:W3CDTF">2017-12-12T16:53:32Z</dcterms:created>
  <dcterms:modified xsi:type="dcterms:W3CDTF">2018-02-23T21:38:02Z</dcterms:modified>
</cp:coreProperties>
</file>