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4" r:id="rId6"/>
    <p:sldId id="260"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8" clrIdx="0">
    <p:extLst/>
  </p:cmAuthor>
  <p:cmAuthor id="2" name="Barreiro, Francesca" initials="BF"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2" autoAdjust="0"/>
    <p:restoredTop sz="86813" autoAdjust="0"/>
  </p:normalViewPr>
  <p:slideViewPr>
    <p:cSldViewPr snapToGrid="0">
      <p:cViewPr varScale="1">
        <p:scale>
          <a:sx n="93" d="100"/>
          <a:sy n="93" d="100"/>
        </p:scale>
        <p:origin x="12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F7EDD-8CBE-4126-B0DC-A91BD35F7293}"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13459-1643-47F4-B43E-4BEEC161AD6C}" type="slidenum">
              <a:rPr lang="en-US" smtClean="0"/>
              <a:t>‹#›</a:t>
            </a:fld>
            <a:endParaRPr lang="en-US"/>
          </a:p>
        </p:txBody>
      </p:sp>
    </p:spTree>
    <p:extLst>
      <p:ext uri="{BB962C8B-B14F-4D97-AF65-F5344CB8AC3E}">
        <p14:creationId xmlns:p14="http://schemas.microsoft.com/office/powerpoint/2010/main" val="411530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Welcome/Ice-breaker (5-10 </a:t>
            </a:r>
            <a:r>
              <a:rPr lang="en-US" sz="1200" b="1" i="0" kern="1200" dirty="0" err="1" smtClean="0">
                <a:solidFill>
                  <a:schemeClr val="tx1"/>
                </a:solidFill>
                <a:effectLst/>
                <a:latin typeface="+mn-lt"/>
                <a:ea typeface="+mn-ea"/>
                <a:cs typeface="+mn-cs"/>
              </a:rPr>
              <a:t>mins</a:t>
            </a:r>
            <a:r>
              <a:rPr lang="en-US" sz="1200" b="1" i="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Power</a:t>
            </a:r>
            <a:r>
              <a:rPr lang="en-US" sz="1200" kern="1200" baseline="0" dirty="0" smtClean="0">
                <a:solidFill>
                  <a:schemeClr val="tx1"/>
                </a:solidFill>
                <a:effectLst/>
                <a:latin typeface="+mn-lt"/>
                <a:ea typeface="+mn-ea"/>
                <a:cs typeface="+mn-cs"/>
              </a:rPr>
              <a:t> Point is for an event with adults only. You can find more </a:t>
            </a:r>
            <a:r>
              <a:rPr lang="en-US" sz="1200" kern="1200" baseline="0" dirty="0" err="1" smtClean="0">
                <a:solidFill>
                  <a:schemeClr val="tx1"/>
                </a:solidFill>
                <a:effectLst/>
                <a:latin typeface="+mn-lt"/>
                <a:ea typeface="+mn-ea"/>
                <a:cs typeface="+mn-cs"/>
              </a:rPr>
              <a:t>suuport</a:t>
            </a:r>
            <a:r>
              <a:rPr lang="en-US" sz="1200" kern="1200" baseline="0" dirty="0" smtClean="0">
                <a:solidFill>
                  <a:schemeClr val="tx1"/>
                </a:solidFill>
                <a:effectLst/>
                <a:latin typeface="+mn-lt"/>
                <a:ea typeface="+mn-ea"/>
                <a:cs typeface="+mn-cs"/>
              </a:rPr>
              <a:t> in your </a:t>
            </a:r>
            <a:r>
              <a:rPr lang="en-US" sz="1200" i="1" kern="1200" baseline="0" dirty="0" smtClean="0">
                <a:solidFill>
                  <a:schemeClr val="tx1"/>
                </a:solidFill>
                <a:effectLst/>
                <a:latin typeface="+mn-lt"/>
                <a:ea typeface="+mn-ea"/>
                <a:cs typeface="+mn-cs"/>
              </a:rPr>
              <a:t>Pre-K Teacher, Leader and Staff Handbook. </a:t>
            </a:r>
            <a:endParaRPr lang="en-US" sz="1200" i="1"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Greet families warmly and orient them to the ice-breaker activity.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Encourage participants to move around the room and introduce themselves. Ask them to get to know a little about one another by sharing a response to one (or more) of the prompts on the slide.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*Have a plan to welcome late-comers and transition them smoothly into the current activity.</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Why is it important? (5-10 </a:t>
            </a:r>
            <a:r>
              <a:rPr lang="en-US" sz="1200" b="1" i="0" u="none" strike="noStrike" kern="1200" baseline="0" dirty="0" err="1" smtClean="0">
                <a:solidFill>
                  <a:schemeClr val="tx1"/>
                </a:solidFill>
                <a:latin typeface="+mn-lt"/>
                <a:ea typeface="+mn-ea"/>
                <a:cs typeface="+mn-cs"/>
              </a:rPr>
              <a:t>mins</a:t>
            </a:r>
            <a:r>
              <a:rPr lang="en-US" sz="1200" b="1"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Invite families to return to their seats and come back together as a whole group.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I am so excited to see you all here today! The fact that you have made time to come to your child’s school to learn more about how you can support their development speaks volumes about how dedicated you are to their growth and success.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So, we are here to learn about a special resource you will all receive to support  your children’s social and emotional development, or more simply, to help them learn about and respond appropriately to feelings.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While academic material can often feel like the focus of school, in Pre-k we are still working on social and emotional skills...and for good reason!...</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Young children at this age are just learning about feelings. It is common for them to yell and shout when they are happy, or to hit and throw things when they are angry.</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There is very strong evidence that learning to deal with feelings matters, from studies that start when children are very young and follow their progress all the way through high school and adult life.</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Walk through the </a:t>
            </a:r>
            <a:r>
              <a:rPr lang="en-US" sz="1200" b="0" i="0" u="sng" strike="noStrike" kern="1200" baseline="0" dirty="0" smtClean="0">
                <a:solidFill>
                  <a:schemeClr val="tx1"/>
                </a:solidFill>
                <a:latin typeface="+mn-lt"/>
                <a:ea typeface="+mn-ea"/>
                <a:cs typeface="+mn-cs"/>
              </a:rPr>
              <a:t>infographic</a:t>
            </a:r>
            <a:r>
              <a:rPr lang="en-US" sz="1200" b="0" i="0" u="none" strike="noStrike" kern="1200" baseline="0" dirty="0" smtClean="0">
                <a:solidFill>
                  <a:schemeClr val="tx1"/>
                </a:solidFill>
                <a:latin typeface="+mn-lt"/>
                <a:ea typeface="+mn-ea"/>
                <a:cs typeface="+mn-cs"/>
              </a:rPr>
              <a:t>: </a:t>
            </a:r>
          </a:p>
          <a:p>
            <a:r>
              <a:rPr lang="en-US" sz="1200" b="0" i="1" u="none" strike="noStrike" baseline="0" dirty="0" smtClean="0">
                <a:solidFill>
                  <a:srgbClr val="000000"/>
                </a:solidFill>
                <a:latin typeface="Arial" panose="020B0604020202020204" pitchFamily="34" charset="0"/>
              </a:rPr>
              <a:t>Children who learn to manage their feelings: </a:t>
            </a:r>
          </a:p>
          <a:p>
            <a:r>
              <a:rPr lang="en-US" sz="1200" b="0" i="1" u="none" strike="noStrike" baseline="0" dirty="0" smtClean="0">
                <a:solidFill>
                  <a:srgbClr val="000000"/>
                </a:solidFill>
                <a:latin typeface="Arial" panose="020B0604020202020204" pitchFamily="34" charset="0"/>
              </a:rPr>
              <a:t>- Get along better with family and friends. </a:t>
            </a:r>
          </a:p>
          <a:p>
            <a:r>
              <a:rPr lang="en-US" sz="1200" b="0" i="1" u="none" strike="noStrike" baseline="0" dirty="0" smtClean="0">
                <a:solidFill>
                  <a:srgbClr val="000000"/>
                </a:solidFill>
                <a:latin typeface="Arial" panose="020B0604020202020204" pitchFamily="34" charset="0"/>
              </a:rPr>
              <a:t>- Have higher self-esteem. </a:t>
            </a:r>
          </a:p>
          <a:p>
            <a:r>
              <a:rPr lang="en-US" sz="1200" b="0" i="1" u="none" strike="noStrike" baseline="0" dirty="0" smtClean="0">
                <a:solidFill>
                  <a:srgbClr val="000000"/>
                </a:solidFill>
                <a:latin typeface="Arial" panose="020B0604020202020204" pitchFamily="34" charset="0"/>
              </a:rPr>
              <a:t>- Keep trying even when a task is difficult. </a:t>
            </a:r>
          </a:p>
          <a:p>
            <a:r>
              <a:rPr lang="en-US" sz="1200" b="0" i="1" u="none" strike="noStrike" baseline="0" dirty="0" smtClean="0">
                <a:solidFill>
                  <a:srgbClr val="000000"/>
                </a:solidFill>
                <a:latin typeface="Arial" panose="020B0604020202020204" pitchFamily="34" charset="0"/>
              </a:rPr>
              <a:t>- Are better able to stay focused and engaged in learning. </a:t>
            </a:r>
          </a:p>
          <a:p>
            <a:r>
              <a:rPr lang="en-US" sz="1200" b="0" i="1" u="none" strike="noStrike" baseline="0" dirty="0" smtClean="0">
                <a:solidFill>
                  <a:srgbClr val="000000"/>
                </a:solidFill>
                <a:latin typeface="Arial" panose="020B0604020202020204" pitchFamily="34" charset="0"/>
              </a:rPr>
              <a:t>Children who have not yet learned to manage their feelings are more likely to: </a:t>
            </a:r>
          </a:p>
          <a:p>
            <a:r>
              <a:rPr lang="en-US" sz="1200" b="0" i="1" u="none" strike="noStrike" baseline="0" dirty="0" smtClean="0">
                <a:solidFill>
                  <a:srgbClr val="000000"/>
                </a:solidFill>
                <a:latin typeface="Arial" panose="020B0604020202020204" pitchFamily="34" charset="0"/>
              </a:rPr>
              <a:t>- Throw tantrums, hit, or withdraw from others. </a:t>
            </a:r>
          </a:p>
          <a:p>
            <a:r>
              <a:rPr lang="en-US" sz="1200" b="0" i="1" u="none" strike="noStrike" baseline="0" dirty="0" smtClean="0">
                <a:solidFill>
                  <a:srgbClr val="000000"/>
                </a:solidFill>
                <a:latin typeface="Arial" panose="020B0604020202020204" pitchFamily="34" charset="0"/>
              </a:rPr>
              <a:t>- Get teased, get into fights, get in trouble at school. </a:t>
            </a:r>
          </a:p>
          <a:p>
            <a:r>
              <a:rPr lang="en-US" sz="1200" b="0" i="1" u="none" strike="noStrike" baseline="0" dirty="0" smtClean="0">
                <a:solidFill>
                  <a:srgbClr val="000000"/>
                </a:solidFill>
                <a:latin typeface="Arial" panose="020B0604020202020204" pitchFamily="34" charset="0"/>
              </a:rPr>
              <a:t>- Have problems with alcohol or drugs as teenagers. </a:t>
            </a:r>
            <a:endParaRPr lang="en-US" sz="1200" b="0" i="1" u="none" strike="noStrike" kern="1200" baseline="0" dirty="0" smtClean="0">
              <a:solidFill>
                <a:schemeClr val="tx1"/>
              </a:solidFill>
              <a:latin typeface="+mn-lt"/>
              <a:ea typeface="+mn-ea"/>
              <a:cs typeface="+mn-cs"/>
            </a:endParaRP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Pre-K helps children learn how to manage their feelings.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Learning to manage feelings means:</a:t>
            </a:r>
          </a:p>
          <a:p>
            <a:r>
              <a:rPr lang="en-US" sz="1200" b="0" i="1" u="none" strike="noStrike" kern="1200" baseline="0" dirty="0" smtClean="0">
                <a:solidFill>
                  <a:schemeClr val="tx1"/>
                </a:solidFill>
                <a:latin typeface="+mn-lt"/>
                <a:ea typeface="+mn-ea"/>
                <a:cs typeface="+mn-cs"/>
              </a:rPr>
              <a:t>• Learning feeling words, such as happy, sad, and scared.</a:t>
            </a:r>
          </a:p>
          <a:p>
            <a:r>
              <a:rPr lang="en-US" sz="1200" b="0" i="1" u="none" strike="noStrike" kern="1200" baseline="0" dirty="0" smtClean="0">
                <a:solidFill>
                  <a:schemeClr val="tx1"/>
                </a:solidFill>
                <a:latin typeface="+mn-lt"/>
                <a:ea typeface="+mn-ea"/>
                <a:cs typeface="+mn-cs"/>
              </a:rPr>
              <a:t>• Recognizing strong feelings in their minds and bodies.</a:t>
            </a:r>
          </a:p>
          <a:p>
            <a:r>
              <a:rPr lang="en-US" sz="1200" b="0" i="1" u="none" strike="noStrike" kern="1200" baseline="0" dirty="0" smtClean="0">
                <a:solidFill>
                  <a:schemeClr val="tx1"/>
                </a:solidFill>
                <a:latin typeface="+mn-lt"/>
                <a:ea typeface="+mn-ea"/>
                <a:cs typeface="+mn-cs"/>
              </a:rPr>
              <a:t>• Expressing feelings appropriately.</a:t>
            </a:r>
          </a:p>
          <a:p>
            <a:r>
              <a:rPr lang="en-US" sz="1200" b="0" i="1" u="none" strike="noStrike" kern="1200" baseline="0" dirty="0" smtClean="0">
                <a:solidFill>
                  <a:schemeClr val="tx1"/>
                </a:solidFill>
                <a:latin typeface="+mn-lt"/>
                <a:ea typeface="+mn-ea"/>
                <a:cs typeface="+mn-cs"/>
              </a:rPr>
              <a:t>• Finding ways to calm down or feel better, when necessary.</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does this all sound to you? Why do you believe learning these skills is important?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Affirm participants’ responses </a:t>
            </a:r>
            <a:r>
              <a:rPr lang="en-US" sz="1200" b="0" i="1" u="none" strike="noStrike" kern="1200" baseline="0" dirty="0" smtClean="0">
                <a:solidFill>
                  <a:schemeClr val="tx1"/>
                </a:solidFill>
                <a:latin typeface="+mn-lt"/>
                <a:ea typeface="+mn-ea"/>
                <a:cs typeface="+mn-cs"/>
              </a:rPr>
              <a:t>as they share with the group </a:t>
            </a:r>
            <a:r>
              <a:rPr lang="en-US" sz="1200" b="0" i="0" u="none" strike="noStrike" kern="1200" baseline="0" dirty="0" smtClean="0">
                <a:solidFill>
                  <a:schemeClr val="tx1"/>
                </a:solidFill>
                <a:latin typeface="+mn-lt"/>
                <a:ea typeface="+mn-ea"/>
                <a:cs typeface="+mn-cs"/>
              </a:rPr>
              <a:t>and thank them for sharing.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Social and Emotional Development is also one of the major domains in New York State’s Pre-k Foundations for the Common Core, in recognition that that learning about feelings is an essential part of building a foundation for children</a:t>
            </a:r>
          </a:p>
          <a:p>
            <a:r>
              <a:rPr lang="en-US" sz="1200" b="0" i="1" u="none" strike="noStrike" kern="1200" baseline="0" dirty="0" smtClean="0">
                <a:solidFill>
                  <a:schemeClr val="tx1"/>
                </a:solidFill>
                <a:latin typeface="+mn-lt"/>
                <a:ea typeface="+mn-ea"/>
                <a:cs typeface="+mn-cs"/>
              </a:rPr>
              <a:t>to succeed as they move up to kindergarten and beyond.</a:t>
            </a:r>
          </a:p>
          <a:p>
            <a:endParaRPr lang="en-US" sz="1200" b="1" i="1"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*HANDOUT AVAILABLE:</a:t>
            </a:r>
            <a:r>
              <a:rPr lang="en-US" b="1" baseline="0" dirty="0" smtClean="0"/>
              <a:t> </a:t>
            </a:r>
            <a:r>
              <a:rPr lang="en-US" b="0" baseline="0" dirty="0" smtClean="0"/>
              <a:t>Note that this slide can be found on pages 4 &amp; 5 of your Teacher/Leader/Staff Handbook, and can be copied as a handout for families. It is also available to be printed online. </a:t>
            </a:r>
            <a:endParaRPr lang="en-US" b="0" dirty="0" smtClean="0"/>
          </a:p>
          <a:p>
            <a:endParaRPr lang="en-US" sz="1200" b="1" i="1"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Handbook and Model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families the </a:t>
            </a:r>
            <a:r>
              <a:rPr lang="en-US" sz="1200" i="1" kern="1200" dirty="0" smtClean="0">
                <a:solidFill>
                  <a:schemeClr val="tx1"/>
                </a:solidFill>
                <a:effectLst/>
                <a:latin typeface="+mn-lt"/>
                <a:ea typeface="+mn-ea"/>
                <a:cs typeface="+mn-cs"/>
              </a:rPr>
              <a:t>Fun with Feelings </a:t>
            </a:r>
            <a:r>
              <a:rPr lang="en-US" sz="1200" u="sng" kern="1200" dirty="0" smtClean="0">
                <a:solidFill>
                  <a:schemeClr val="tx1"/>
                </a:solidFill>
                <a:effectLst/>
                <a:latin typeface="+mn-lt"/>
                <a:ea typeface="+mn-ea"/>
                <a:cs typeface="+mn-cs"/>
              </a:rPr>
              <a:t>cards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and </a:t>
            </a:r>
            <a:r>
              <a:rPr lang="en-US" sz="1200" u="sng" kern="1200" dirty="0" smtClean="0">
                <a:solidFill>
                  <a:schemeClr val="tx1"/>
                </a:solidFill>
                <a:effectLst/>
                <a:latin typeface="+mn-lt"/>
                <a:ea typeface="+mn-ea"/>
                <a:cs typeface="+mn-cs"/>
              </a:rPr>
              <a:t>explain the two types of cards </a:t>
            </a:r>
            <a:r>
              <a:rPr lang="en-US" sz="1200" kern="1200" dirty="0" smtClean="0">
                <a:solidFill>
                  <a:schemeClr val="tx1"/>
                </a:solidFill>
                <a:effectLst/>
                <a:latin typeface="+mn-lt"/>
                <a:ea typeface="+mn-ea"/>
                <a:cs typeface="+mn-cs"/>
              </a:rPr>
              <a:t>included in the deck:</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orange </a:t>
            </a:r>
            <a:r>
              <a:rPr lang="en-US" sz="1200" b="0" i="1" kern="1200" dirty="0" smtClean="0">
                <a:solidFill>
                  <a:schemeClr val="tx1"/>
                </a:solidFill>
                <a:effectLst/>
                <a:latin typeface="+mn-lt"/>
                <a:ea typeface="+mn-ea"/>
                <a:cs typeface="+mn-cs"/>
              </a:rPr>
              <a:t>“I feel” cards show different feelings” </a:t>
            </a:r>
          </a:p>
          <a:p>
            <a:pPr marL="628650" lvl="1"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purple “I can” </a:t>
            </a:r>
            <a:r>
              <a:rPr lang="en-US" sz="1200" i="1" kern="1200" dirty="0" smtClean="0">
                <a:solidFill>
                  <a:schemeClr val="tx1"/>
                </a:solidFill>
                <a:effectLst/>
                <a:latin typeface="+mn-lt"/>
                <a:ea typeface="+mn-ea"/>
                <a:cs typeface="+mn-cs"/>
              </a:rPr>
              <a:t>cards show different actions you can take to express the feeling, calm down or feel better.”</a:t>
            </a: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At</a:t>
            </a:r>
            <a:r>
              <a:rPr lang="en-US" sz="1200" b="0" i="1" kern="1200" baseline="0" dirty="0" smtClean="0">
                <a:solidFill>
                  <a:schemeClr val="tx1"/>
                </a:solidFill>
                <a:effectLst/>
                <a:latin typeface="+mn-lt"/>
                <a:ea typeface="+mn-ea"/>
                <a:cs typeface="+mn-cs"/>
              </a:rPr>
              <a:t> the bottom of these cards there are little icons: a heart on the feelings cards and a lightbulb on the action cards. The </a:t>
            </a:r>
            <a:r>
              <a:rPr lang="en-US" sz="1200" b="0" i="1" u="sng" kern="1200" baseline="0" dirty="0" smtClean="0">
                <a:solidFill>
                  <a:schemeClr val="tx1"/>
                </a:solidFill>
                <a:effectLst/>
                <a:latin typeface="+mn-lt"/>
                <a:ea typeface="+mn-ea"/>
                <a:cs typeface="+mn-cs"/>
              </a:rPr>
              <a:t>icons match up</a:t>
            </a:r>
            <a:r>
              <a:rPr lang="en-US" sz="1200" b="0" i="1" u="none"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together when you connect a feeling to an action. </a:t>
            </a:r>
          </a:p>
          <a:p>
            <a:pPr marL="628650" lvl="1" indent="-171450">
              <a:spcAft>
                <a:spcPts val="600"/>
              </a:spcAft>
              <a:buFont typeface="Arial" panose="020B0604020202020204" pitchFamily="34" charset="0"/>
              <a:buChar char="•"/>
            </a:pPr>
            <a:r>
              <a:rPr lang="en-US" sz="1200" b="0" i="0" kern="1200" baseline="0" dirty="0" smtClean="0">
                <a:solidFill>
                  <a:schemeClr val="tx1"/>
                </a:solidFill>
                <a:effectLst/>
                <a:latin typeface="+mn-lt"/>
                <a:ea typeface="+mn-ea"/>
                <a:cs typeface="+mn-cs"/>
              </a:rPr>
              <a:t>Demonstrate how the icons match up at the bottom when you put the cards together.</a:t>
            </a:r>
            <a:endParaRPr lang="en-US" sz="1200" b="0" i="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The</a:t>
            </a:r>
            <a:r>
              <a:rPr lang="en-US" sz="1200" b="0" i="1" kern="1200" baseline="0" dirty="0" smtClean="0">
                <a:solidFill>
                  <a:schemeClr val="tx1"/>
                </a:solidFill>
                <a:effectLst/>
                <a:latin typeface="+mn-lt"/>
                <a:ea typeface="+mn-ea"/>
                <a:cs typeface="+mn-cs"/>
              </a:rPr>
              <a:t> cards can also be used to build with! </a:t>
            </a:r>
            <a:endParaRPr lang="en-US" sz="1200" b="0" i="1"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b="0" kern="1200" dirty="0" smtClean="0">
                <a:solidFill>
                  <a:schemeClr val="tx1"/>
                </a:solidFill>
                <a:effectLst/>
                <a:latin typeface="+mn-lt"/>
                <a:ea typeface="+mn-ea"/>
                <a:cs typeface="+mn-cs"/>
              </a:rPr>
              <a:t>Demonstrate how the cards can be</a:t>
            </a:r>
            <a:r>
              <a:rPr lang="en-US" sz="1200" b="0" kern="1200" baseline="0" dirty="0" smtClean="0">
                <a:solidFill>
                  <a:schemeClr val="tx1"/>
                </a:solidFill>
                <a:effectLst/>
                <a:latin typeface="+mn-lt"/>
                <a:ea typeface="+mn-ea"/>
                <a:cs typeface="+mn-cs"/>
              </a:rPr>
              <a:t> used to build by connecting the slits.  </a:t>
            </a:r>
          </a:p>
          <a:p>
            <a:pPr marL="628650" lvl="1" indent="-171450">
              <a:spcAft>
                <a:spcPts val="600"/>
              </a:spcAft>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457200" lvl="1"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8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Introduce Handbook, Model, &amp; Activity</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(15-20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Show families the Family Handbook they will receive with their deck.</a:t>
            </a:r>
          </a:p>
          <a:p>
            <a:endParaRPr lang="en-US"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u="sng" kern="1200" dirty="0" smtClean="0">
                <a:solidFill>
                  <a:schemeClr val="tx1"/>
                </a:solidFill>
                <a:effectLst/>
                <a:latin typeface="+mn-lt"/>
                <a:ea typeface="+mn-ea"/>
                <a:cs typeface="+mn-cs"/>
              </a:rPr>
              <a:t>Show</a:t>
            </a:r>
            <a:r>
              <a:rPr lang="en-US" sz="1200" b="0" kern="1200" dirty="0" smtClean="0">
                <a:solidFill>
                  <a:schemeClr val="tx1"/>
                </a:solidFill>
                <a:effectLst/>
                <a:latin typeface="+mn-lt"/>
                <a:ea typeface="+mn-ea"/>
                <a:cs typeface="+mn-cs"/>
              </a:rPr>
              <a:t> the </a:t>
            </a:r>
            <a:r>
              <a:rPr lang="en-US" sz="1200" b="0" u="sng" kern="1200" dirty="0" smtClean="0">
                <a:solidFill>
                  <a:schemeClr val="tx1"/>
                </a:solidFill>
                <a:effectLst/>
                <a:latin typeface="+mn-lt"/>
                <a:ea typeface="+mn-ea"/>
                <a:cs typeface="+mn-cs"/>
              </a:rPr>
              <a:t>three sets of instruction</a:t>
            </a:r>
            <a:r>
              <a:rPr lang="en-US" sz="1200" b="0" u="sng" kern="1200" baseline="0" dirty="0" smtClean="0">
                <a:solidFill>
                  <a:schemeClr val="tx1"/>
                </a:solidFill>
                <a:effectLst/>
                <a:latin typeface="+mn-lt"/>
                <a:ea typeface="+mn-ea"/>
                <a:cs typeface="+mn-cs"/>
              </a:rPr>
              <a:t> pages</a:t>
            </a:r>
            <a:r>
              <a:rPr lang="en-US" sz="1200" b="0" kern="1200" dirty="0" smtClean="0">
                <a:solidFill>
                  <a:schemeClr val="tx1"/>
                </a:solidFill>
                <a:effectLst/>
                <a:latin typeface="+mn-lt"/>
                <a:ea typeface="+mn-ea"/>
                <a:cs typeface="+mn-cs"/>
              </a:rPr>
              <a:t>.</a:t>
            </a:r>
            <a:endParaRPr lang="en-US" sz="1200" b="0" strike="sngStrike"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smtClean="0">
                <a:solidFill>
                  <a:schemeClr val="tx1"/>
                </a:solidFill>
                <a:effectLst/>
                <a:latin typeface="+mn-lt"/>
                <a:ea typeface="+mn-ea"/>
                <a:cs typeface="+mn-cs"/>
              </a:rPr>
              <a:t>“The </a:t>
            </a:r>
            <a:r>
              <a:rPr lang="en-US" sz="1200" b="0" i="1" u="sng" kern="1200" dirty="0" smtClean="0">
                <a:solidFill>
                  <a:schemeClr val="tx1"/>
                </a:solidFill>
                <a:effectLst/>
                <a:latin typeface="+mn-lt"/>
                <a:ea typeface="+mn-ea"/>
                <a:cs typeface="+mn-cs"/>
              </a:rPr>
              <a:t>Build,</a:t>
            </a:r>
            <a:r>
              <a:rPr lang="en-US" sz="1200" b="0" i="1" u="sng" kern="1200" baseline="0" dirty="0" smtClean="0">
                <a:solidFill>
                  <a:schemeClr val="tx1"/>
                </a:solidFill>
                <a:effectLst/>
                <a:latin typeface="+mn-lt"/>
                <a:ea typeface="+mn-ea"/>
                <a:cs typeface="+mn-cs"/>
              </a:rPr>
              <a:t> Play, Teach cards </a:t>
            </a:r>
            <a:r>
              <a:rPr lang="en-US" sz="1200" b="0" i="1" kern="1200" baseline="0" dirty="0" smtClean="0">
                <a:solidFill>
                  <a:schemeClr val="tx1"/>
                </a:solidFill>
                <a:effectLst/>
                <a:latin typeface="+mn-lt"/>
                <a:ea typeface="+mn-ea"/>
                <a:cs typeface="+mn-cs"/>
              </a:rPr>
              <a:t>offer ideas for fun activities to get you started with the cards, but you can make them your own too! As we explore the cards today, I encourage you to think about how these cards would work best for your family.”</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u="sng" kern="1200" dirty="0" smtClean="0">
                <a:solidFill>
                  <a:schemeClr val="tx1"/>
                </a:solidFill>
                <a:effectLst/>
                <a:latin typeface="+mn-lt"/>
                <a:ea typeface="+mn-ea"/>
                <a:cs typeface="+mn-cs"/>
              </a:rPr>
              <a:t>Model</a:t>
            </a:r>
            <a:r>
              <a:rPr lang="en-US" sz="1200" b="0" kern="1200" dirty="0" smtClean="0">
                <a:solidFill>
                  <a:schemeClr val="tx1"/>
                </a:solidFill>
                <a:effectLst/>
                <a:latin typeface="+mn-lt"/>
                <a:ea typeface="+mn-ea"/>
                <a:cs typeface="+mn-cs"/>
              </a:rPr>
              <a:t> how you might use one of the </a:t>
            </a:r>
            <a:r>
              <a:rPr lang="en-US" sz="1200" b="0" i="1" kern="1200" dirty="0" smtClean="0">
                <a:solidFill>
                  <a:schemeClr val="tx1"/>
                </a:solidFill>
                <a:effectLst/>
                <a:latin typeface="+mn-lt"/>
                <a:ea typeface="+mn-ea"/>
                <a:cs typeface="+mn-cs"/>
              </a:rPr>
              <a:t>Play</a:t>
            </a:r>
            <a:r>
              <a:rPr lang="en-US" sz="1200" b="0" kern="1200" dirty="0" smtClean="0">
                <a:solidFill>
                  <a:schemeClr val="tx1"/>
                </a:solidFill>
                <a:effectLst/>
                <a:latin typeface="+mn-lt"/>
                <a:ea typeface="+mn-ea"/>
                <a:cs typeface="+mn-cs"/>
              </a:rPr>
              <a:t> ideas from the Family Handbook with a child.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For example, read “Make a Face” on the </a:t>
            </a:r>
            <a:r>
              <a:rPr lang="en-US" sz="1200" b="0" i="1" kern="1200" dirty="0" smtClean="0">
                <a:solidFill>
                  <a:schemeClr val="tx1"/>
                </a:solidFill>
                <a:effectLst/>
                <a:latin typeface="+mn-lt"/>
                <a:ea typeface="+mn-ea"/>
                <a:cs typeface="+mn-cs"/>
              </a:rPr>
              <a:t>Play</a:t>
            </a:r>
            <a:r>
              <a:rPr lang="en-US" sz="1200" b="0" kern="1200" dirty="0" smtClean="0">
                <a:solidFill>
                  <a:schemeClr val="tx1"/>
                </a:solidFill>
                <a:effectLst/>
                <a:latin typeface="+mn-lt"/>
                <a:ea typeface="+mn-ea"/>
                <a:cs typeface="+mn-cs"/>
              </a:rPr>
              <a:t> page in the handbook (p. 4), hold up an “I feel” card, say the feeling and make the face that goes with it. </a:t>
            </a:r>
          </a:p>
          <a:p>
            <a:pPr marL="628650" lvl="1" indent="-171450">
              <a:buFont typeface="Arial" panose="020B0604020202020204" pitchFamily="34" charset="0"/>
              <a:buChar char="•"/>
            </a:pPr>
            <a:endParaRPr lang="en-US" sz="1200" b="1" i="0" u="none" strike="noStrike" kern="1200" baseline="0" dirty="0" smtClean="0">
              <a:solidFill>
                <a:schemeClr val="tx1"/>
              </a:solidFill>
              <a:effectLst/>
              <a:latin typeface="+mn-lt"/>
              <a:ea typeface="+mn-ea"/>
              <a:cs typeface="+mn-cs"/>
            </a:endParaRPr>
          </a:p>
          <a:p>
            <a:r>
              <a:rPr lang="en-US" sz="1200" b="0" i="0" u="sng" strike="noStrike" kern="1200" baseline="0" dirty="0" smtClean="0">
                <a:solidFill>
                  <a:schemeClr val="tx1"/>
                </a:solidFill>
                <a:effectLst/>
                <a:latin typeface="+mn-lt"/>
                <a:ea typeface="+mn-ea"/>
                <a:cs typeface="+mn-cs"/>
              </a:rPr>
              <a:t>Activity</a:t>
            </a:r>
            <a:r>
              <a:rPr lang="en-US" sz="1200" b="1" i="0" u="none" strike="noStrike" kern="1200" baseline="0" dirty="0" smtClean="0">
                <a:solidFill>
                  <a:schemeClr val="tx1"/>
                </a:solidFill>
                <a:effectLst/>
                <a:latin typeface="+mn-lt"/>
                <a:ea typeface="+mn-ea"/>
                <a:cs typeface="+mn-cs"/>
              </a:rPr>
              <a:t>: </a:t>
            </a:r>
          </a:p>
          <a:p>
            <a:endParaRPr lang="en-US" sz="1200" b="1"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1. Ask families to split into three groups.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Give each group one section of the Hand-book to focus on: Build, Play, or Teach.</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Ask each group to pick 1 or 2 ideas from their section and practice using the cards together.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Ask for a volunteer in each group to read the instructions aloud before they practice using the cards together.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Once families are familiar with the cards, encourage them to role play with one person playing the role of a child and the rest of the group as adults. Families could also role play in smaller groups or pairs.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can be helpful for parents to pretend to be their own child so they can anticipate how their child may engage with the cards.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Circulate to answer questions and check understanding. Acknowledge participation!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Invite families to share about their experience, favorite part, and/or any ideas they had about other ways to use the cards at home or on the go.</a:t>
            </a:r>
          </a:p>
          <a:p>
            <a:pPr marL="457200" lvl="1" indent="0">
              <a:buFont typeface="Arial" panose="020B0604020202020204" pitchFamily="34" charset="0"/>
              <a:buNone/>
            </a:pPr>
            <a:r>
              <a:rPr lang="en-US" sz="1200" b="0" i="0" u="sng"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a:t>
            </a:r>
          </a:p>
          <a:p>
            <a:pPr marL="457200" lvl="1"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How was that experience for you? </a:t>
            </a:r>
          </a:p>
          <a:p>
            <a:pPr marL="457200" lvl="1"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Did it spark any ideas about how you may want to use the cards?</a:t>
            </a:r>
          </a:p>
          <a:p>
            <a:endParaRPr lang="en-US" sz="1200" b="0" i="0" u="none" strike="noStrike"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Self-Reflection &amp; Goals (5-10 </a:t>
            </a:r>
            <a:r>
              <a:rPr lang="en-US" sz="1200" b="1" i="0" u="none" strike="noStrike" kern="1200" baseline="0" dirty="0" err="1" smtClean="0">
                <a:solidFill>
                  <a:schemeClr val="tx1"/>
                </a:solidFill>
                <a:latin typeface="+mn-lt"/>
                <a:ea typeface="+mn-ea"/>
                <a:cs typeface="+mn-cs"/>
              </a:rPr>
              <a:t>mins</a:t>
            </a:r>
            <a:r>
              <a:rPr lang="en-US" sz="1200" b="1"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Invite families to think about or write down a social-emotional skill their child is already successful in and then one goal they have for their child this year. Families may not want to share with the group, but you can invite them to talk with their child’s teacher about this goal:</a:t>
            </a:r>
          </a:p>
          <a:p>
            <a:endParaRPr lang="en-US" sz="1200" b="0" i="0" u="none" strike="noStrike" kern="1200" baseline="0" dirty="0" smtClean="0">
              <a:solidFill>
                <a:schemeClr val="tx1"/>
              </a:solidFill>
              <a:effectLst/>
              <a:latin typeface="+mn-lt"/>
              <a:ea typeface="+mn-ea"/>
              <a:cs typeface="+mn-cs"/>
            </a:endParaRPr>
          </a:p>
          <a:p>
            <a:r>
              <a:rPr lang="en-US" sz="1200" b="0" i="1" u="none" strike="noStrike" kern="1200" baseline="0" dirty="0" smtClean="0">
                <a:solidFill>
                  <a:schemeClr val="tx1"/>
                </a:solidFill>
                <a:latin typeface="+mn-lt"/>
                <a:ea typeface="+mn-ea"/>
                <a:cs typeface="+mn-cs"/>
              </a:rPr>
              <a:t>“We talked today about emotions and why it is so important for your children to learn about them. Given what we have learned, </a:t>
            </a:r>
            <a:r>
              <a:rPr lang="en-US" sz="1200" b="0" i="1" u="sng" strike="noStrike" kern="1200" baseline="0" dirty="0" smtClean="0">
                <a:solidFill>
                  <a:schemeClr val="tx1"/>
                </a:solidFill>
                <a:latin typeface="+mn-lt"/>
                <a:ea typeface="+mn-ea"/>
                <a:cs typeface="+mn-cs"/>
              </a:rPr>
              <a:t>what social-emotional strengths does your child show already?</a:t>
            </a:r>
            <a:r>
              <a:rPr lang="en-US" sz="1200" b="0" i="1" u="none" strike="noStrike" kern="1200" baseline="0" dirty="0" smtClean="0">
                <a:solidFill>
                  <a:schemeClr val="tx1"/>
                </a:solidFill>
                <a:latin typeface="+mn-lt"/>
                <a:ea typeface="+mn-ea"/>
                <a:cs typeface="+mn-cs"/>
              </a:rPr>
              <a:t> Maybe sharing or naming their feelings?”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Provide other examples, as needed.</a:t>
            </a:r>
          </a:p>
          <a:p>
            <a:r>
              <a:rPr lang="en-US" sz="1200" b="0" i="0" u="none" strike="noStrike" kern="1200" baseline="0" dirty="0" smtClean="0">
                <a:solidFill>
                  <a:schemeClr val="tx1"/>
                </a:solidFill>
                <a:latin typeface="+mn-lt"/>
                <a:ea typeface="+mn-ea"/>
                <a:cs typeface="+mn-cs"/>
              </a:rPr>
              <a:t>Give families a minute to think or talk quietly at the table.</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“Now, think about </a:t>
            </a:r>
            <a:r>
              <a:rPr lang="en-US" sz="1200" b="0" i="1" u="sng" strike="noStrike" kern="1200" baseline="0" dirty="0" smtClean="0">
                <a:solidFill>
                  <a:schemeClr val="tx1"/>
                </a:solidFill>
                <a:latin typeface="+mn-lt"/>
                <a:ea typeface="+mn-ea"/>
                <a:cs typeface="+mn-cs"/>
              </a:rPr>
              <a:t>what behaviors you see now </a:t>
            </a:r>
            <a:r>
              <a:rPr lang="en-US" sz="1200" b="0" i="1" u="none" strike="noStrike" kern="1200" baseline="0" dirty="0" smtClean="0">
                <a:solidFill>
                  <a:schemeClr val="tx1"/>
                </a:solidFill>
                <a:latin typeface="+mn-lt"/>
                <a:ea typeface="+mn-ea"/>
                <a:cs typeface="+mn-cs"/>
              </a:rPr>
              <a:t>and the </a:t>
            </a:r>
            <a:r>
              <a:rPr lang="en-US" sz="1200" b="0" i="1" u="sng" strike="noStrike" kern="1200" baseline="0" dirty="0" smtClean="0">
                <a:solidFill>
                  <a:schemeClr val="tx1"/>
                </a:solidFill>
                <a:latin typeface="+mn-lt"/>
                <a:ea typeface="+mn-ea"/>
                <a:cs typeface="+mn-cs"/>
              </a:rPr>
              <a:t>behaviors you want to see instead</a:t>
            </a:r>
            <a:r>
              <a:rPr lang="en-US" sz="1200" b="0" i="1" u="none" strike="noStrike" kern="1200" baseline="0" dirty="0" smtClean="0">
                <a:solidFill>
                  <a:schemeClr val="tx1"/>
                </a:solidFill>
                <a:latin typeface="+mn-lt"/>
                <a:ea typeface="+mn-ea"/>
                <a:cs typeface="+mn-cs"/>
              </a:rPr>
              <a:t>. What is </a:t>
            </a:r>
            <a:r>
              <a:rPr lang="en-US" sz="1200" b="0" i="1" u="sng" strike="noStrike" kern="1200" baseline="0" dirty="0" smtClean="0">
                <a:solidFill>
                  <a:schemeClr val="tx1"/>
                </a:solidFill>
                <a:latin typeface="+mn-lt"/>
                <a:ea typeface="+mn-ea"/>
                <a:cs typeface="+mn-cs"/>
              </a:rPr>
              <a:t>a goal you have for your child this year</a:t>
            </a:r>
            <a:r>
              <a:rPr lang="en-US" sz="1200" b="0" i="1" u="none" strike="noStrike" kern="1200" baseline="0" dirty="0" smtClean="0">
                <a:solidFill>
                  <a:schemeClr val="tx1"/>
                </a:solidFill>
                <a:latin typeface="+mn-lt"/>
                <a:ea typeface="+mn-ea"/>
                <a:cs typeface="+mn-cs"/>
              </a:rPr>
              <a:t>? For example, my daughter gets so frustrated when she’s drawing. She rips her paper. I want her to keep trying and feel proud of what she can do. That is my goal.”</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smtClean="0">
                <a:solidFill>
                  <a:schemeClr val="tx1"/>
                </a:solidFill>
                <a:effectLst/>
                <a:latin typeface="+mn-lt"/>
                <a:ea typeface="+mn-ea"/>
                <a:cs typeface="+mn-cs"/>
              </a:rPr>
              <a:t>Ask</a:t>
            </a:r>
            <a:r>
              <a:rPr lang="en-US" sz="1200" b="0" i="0" u="none" strike="noStrike" kern="1200" baseline="0" dirty="0" smtClean="0">
                <a:solidFill>
                  <a:schemeClr val="tx1"/>
                </a:solidFill>
                <a:effectLst/>
                <a:latin typeface="+mn-lt"/>
                <a:ea typeface="+mn-ea"/>
                <a:cs typeface="+mn-cs"/>
              </a:rPr>
              <a:t> if anyone would like to share one of their goals and/or ideas for using the cards at home with their children. </a:t>
            </a:r>
            <a:r>
              <a:rPr lang="en-US" sz="1200" b="0" i="0" u="none" strike="noStrike" kern="1200" baseline="0" dirty="0" smtClean="0">
                <a:solidFill>
                  <a:schemeClr val="tx1"/>
                </a:solidFill>
                <a:latin typeface="+mn-lt"/>
                <a:ea typeface="+mn-ea"/>
                <a:cs typeface="+mn-cs"/>
              </a:rPr>
              <a:t>You might refer back to ideas shared after the activity, add ideas, pull from the instruction cards and/or brainstorm together new ways to use the cards for particular goals.</a:t>
            </a:r>
          </a:p>
          <a:p>
            <a:endParaRPr lang="en-US" sz="1200" b="0" i="0" u="none" strike="noStrike" kern="1200" baseline="0" dirty="0" smtClean="0">
              <a:solidFill>
                <a:schemeClr val="tx1"/>
              </a:solidFill>
              <a:latin typeface="+mn-lt"/>
              <a:ea typeface="+mn-ea"/>
              <a:cs typeface="+mn-cs"/>
            </a:endParaRPr>
          </a:p>
          <a:p>
            <a:r>
              <a:rPr lang="en-US" b="0" dirty="0" smtClean="0"/>
              <a:t>After</a:t>
            </a:r>
            <a:r>
              <a:rPr lang="en-US" b="0" baseline="0" dirty="0" smtClean="0"/>
              <a:t> some participants have shared out, </a:t>
            </a:r>
            <a:r>
              <a:rPr lang="en-US" b="0" u="sng" baseline="0" dirty="0" smtClean="0"/>
              <a:t>encourage everyone to connect with their child’s teacher </a:t>
            </a:r>
            <a:r>
              <a:rPr lang="en-US" b="0" baseline="0" dirty="0" smtClean="0"/>
              <a:t>about Social Emotional Learning:</a:t>
            </a:r>
          </a:p>
          <a:p>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effectLst/>
                <a:latin typeface="+mn-lt"/>
                <a:ea typeface="+mn-ea"/>
                <a:cs typeface="+mn-cs"/>
              </a:rPr>
              <a:t>“</a:t>
            </a:r>
            <a:r>
              <a:rPr lang="en-US" sz="1200" b="0" i="1" dirty="0" smtClean="0">
                <a:solidFill>
                  <a:schemeClr val="accent1">
                    <a:lumMod val="75000"/>
                  </a:schemeClr>
                </a:solidFill>
              </a:rPr>
              <a:t>If you are interested, consider sharing your goals, reflections, or any questions with your child’s teachers to learn more about your child’s Social Emotional Learning.</a:t>
            </a:r>
            <a:r>
              <a:rPr lang="en-US" sz="1200" b="0" i="1" kern="1200" dirty="0" smtClean="0">
                <a:solidFill>
                  <a:schemeClr val="tx1"/>
                </a:solidFill>
                <a:effectLst/>
                <a:latin typeface="+mn-lt"/>
                <a:ea typeface="+mn-ea"/>
                <a:cs typeface="+mn-cs"/>
              </a:rPr>
              <a:t>” </a:t>
            </a:r>
            <a:endParaRPr lang="en-US" sz="1200" b="0" i="1" dirty="0" smtClean="0">
              <a:solidFill>
                <a:schemeClr val="accent1">
                  <a:lumMod val="75000"/>
                </a:schemeClr>
              </a:solidFill>
            </a:endParaRP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4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1" dirty="0" smtClean="0"/>
              <a:t>Do you have any lingering</a:t>
            </a:r>
            <a:r>
              <a:rPr lang="en-US" b="0" i="1" baseline="0" dirty="0" smtClean="0"/>
              <a:t> questions right now?</a:t>
            </a:r>
            <a:endParaRPr lang="en-US" b="0" i="1" dirty="0"/>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a:p>
        </p:txBody>
      </p:sp>
    </p:spTree>
    <p:extLst>
      <p:ext uri="{BB962C8B-B14F-4D97-AF65-F5344CB8AC3E}">
        <p14:creationId xmlns:p14="http://schemas.microsoft.com/office/powerpoint/2010/main" val="23430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accent1">
                    <a:lumMod val="75000"/>
                  </a:schemeClr>
                </a:solidFill>
              </a:rPr>
              <a:t>General Reflection (5 </a:t>
            </a:r>
            <a:r>
              <a:rPr lang="en-US" sz="1200" b="1" i="0" dirty="0" err="1" smtClean="0">
                <a:solidFill>
                  <a:schemeClr val="accent1">
                    <a:lumMod val="75000"/>
                  </a:schemeClr>
                </a:solidFill>
              </a:rPr>
              <a:t>mins</a:t>
            </a:r>
            <a:r>
              <a:rPr lang="en-US" sz="1200" b="1" i="0" dirty="0" smtClean="0">
                <a:solidFill>
                  <a:schemeClr val="accent1">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chemeClr val="accent1">
                    <a:lumMod val="75000"/>
                  </a:schemeClr>
                </a:solidFill>
              </a:rPr>
              <a:t>Before we go, </a:t>
            </a:r>
            <a:r>
              <a:rPr lang="en-US" sz="1200" b="0" i="1" dirty="0" smtClean="0">
                <a:solidFill>
                  <a:schemeClr val="accent3"/>
                </a:solidFill>
                <a:latin typeface="Arial" panose="020B0604020202020204" pitchFamily="34" charset="0"/>
                <a:cs typeface="Arial" panose="020B0604020202020204" pitchFamily="34" charset="0"/>
              </a:rPr>
              <a:t>What is one thought you are leaving with today?</a:t>
            </a:r>
          </a:p>
          <a:p>
            <a:endParaRPr lang="en-US" sz="1200" b="0" i="0" dirty="0" smtClean="0">
              <a:solidFill>
                <a:schemeClr val="accent1">
                  <a:lumMod val="75000"/>
                </a:schemeClr>
              </a:solidFill>
            </a:endParaRPr>
          </a:p>
          <a:p>
            <a:r>
              <a:rPr lang="en-US" sz="1200" b="0" i="0" dirty="0" smtClean="0">
                <a:solidFill>
                  <a:schemeClr val="accent1">
                    <a:lumMod val="75000"/>
                  </a:schemeClr>
                </a:solidFill>
              </a:rPr>
              <a:t>Affirm and</a:t>
            </a:r>
            <a:r>
              <a:rPr lang="en-US" sz="1200" b="0" i="0" baseline="0" dirty="0" smtClean="0">
                <a:solidFill>
                  <a:schemeClr val="accent1">
                    <a:lumMod val="75000"/>
                  </a:schemeClr>
                </a:solidFill>
              </a:rPr>
              <a:t> thank families for sharing. </a:t>
            </a:r>
            <a:endParaRPr lang="en-US" sz="1200" b="0" i="0"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a:p>
        </p:txBody>
      </p:sp>
    </p:spTree>
    <p:extLst>
      <p:ext uri="{BB962C8B-B14F-4D97-AF65-F5344CB8AC3E}">
        <p14:creationId xmlns:p14="http://schemas.microsoft.com/office/powerpoint/2010/main" val="15450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Thank families for attendance and participation.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8</a:t>
            </a:fld>
            <a:endParaRPr lang="en-US"/>
          </a:p>
        </p:txBody>
      </p:sp>
    </p:spTree>
    <p:extLst>
      <p:ext uri="{BB962C8B-B14F-4D97-AF65-F5344CB8AC3E}">
        <p14:creationId xmlns:p14="http://schemas.microsoft.com/office/powerpoint/2010/main" val="8547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7383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2266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152569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60152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85728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5843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7682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4887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1202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725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48628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27594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38467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814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16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83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44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545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29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6688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75878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76225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428073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8534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293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46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70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6762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31257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64281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40940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05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5511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1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1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65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7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8760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544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1531" y="1204413"/>
            <a:ext cx="4466206" cy="941516"/>
          </a:xfrm>
        </p:spPr>
        <p:txBody>
          <a:bodyPr>
            <a:normAutofit/>
          </a:bodyPr>
          <a:lstStyle/>
          <a:p>
            <a:pPr algn="l"/>
            <a:r>
              <a:rPr lang="en-US" sz="3300" b="1" dirty="0">
                <a:solidFill>
                  <a:schemeClr val="accent5"/>
                </a:solidFill>
                <a:latin typeface="Arial" charset="0"/>
                <a:ea typeface="Arial" charset="0"/>
                <a:cs typeface="Arial" charset="0"/>
              </a:rPr>
              <a:t>Welcome Families! </a:t>
            </a:r>
          </a:p>
        </p:txBody>
      </p:sp>
      <p:pic>
        <p:nvPicPr>
          <p:cNvPr id="11" name="Picture 10"/>
          <p:cNvPicPr>
            <a:picLocks noChangeAspect="1"/>
          </p:cNvPicPr>
          <p:nvPr/>
        </p:nvPicPr>
        <p:blipFill>
          <a:blip r:embed="rId3"/>
          <a:stretch>
            <a:fillRect/>
          </a:stretch>
        </p:blipFill>
        <p:spPr>
          <a:xfrm>
            <a:off x="472726" y="2293066"/>
            <a:ext cx="4107785" cy="2617571"/>
          </a:xfrm>
          <a:prstGeom prst="rect">
            <a:avLst/>
          </a:prstGeom>
          <a:ln>
            <a:noFill/>
          </a:ln>
        </p:spPr>
      </p:pic>
      <p:sp>
        <p:nvSpPr>
          <p:cNvPr id="5" name="TextBox 4"/>
          <p:cNvSpPr txBox="1"/>
          <p:nvPr/>
        </p:nvSpPr>
        <p:spPr>
          <a:xfrm>
            <a:off x="5200075" y="1613637"/>
            <a:ext cx="4271962" cy="1061829"/>
          </a:xfrm>
          <a:prstGeom prst="rect">
            <a:avLst/>
          </a:prstGeom>
          <a:noFill/>
        </p:spPr>
        <p:txBody>
          <a:bodyPr wrap="square" rtlCol="0">
            <a:spAutoFit/>
          </a:bodyPr>
          <a:lstStyle/>
          <a:p>
            <a:pPr lvl="0" rtl="1">
              <a:defRPr/>
            </a:pPr>
            <a:r>
              <a:rPr lang="en-US" sz="2100" dirty="0">
                <a:solidFill>
                  <a:schemeClr val="tx2"/>
                </a:solidFill>
                <a:latin typeface="Arial" charset="0"/>
                <a:ea typeface="Arial" charset="0"/>
                <a:cs typeface="Arial" charset="0"/>
              </a:rPr>
              <a:t>We encourage you to share </a:t>
            </a:r>
            <a:br>
              <a:rPr lang="en-US" sz="2100" dirty="0">
                <a:solidFill>
                  <a:schemeClr val="tx2"/>
                </a:solidFill>
                <a:latin typeface="Arial" charset="0"/>
                <a:ea typeface="Arial" charset="0"/>
                <a:cs typeface="Arial" charset="0"/>
              </a:rPr>
            </a:br>
            <a:r>
              <a:rPr lang="en-US" sz="2100" dirty="0">
                <a:solidFill>
                  <a:schemeClr val="tx2"/>
                </a:solidFill>
                <a:latin typeface="Arial" charset="0"/>
                <a:ea typeface="Arial" charset="0"/>
                <a:cs typeface="Arial" charset="0"/>
              </a:rPr>
              <a:t>with some people around you about one of the following:  </a:t>
            </a:r>
          </a:p>
        </p:txBody>
      </p:sp>
      <p:sp>
        <p:nvSpPr>
          <p:cNvPr id="4" name="Rectangle 3"/>
          <p:cNvSpPr/>
          <p:nvPr/>
        </p:nvSpPr>
        <p:spPr>
          <a:xfrm>
            <a:off x="5200075" y="2721020"/>
            <a:ext cx="3379921" cy="1605568"/>
          </a:xfrm>
          <a:prstGeom prst="rect">
            <a:avLst/>
          </a:prstGeom>
        </p:spPr>
        <p:txBody>
          <a:bodyPr wrap="square">
            <a:spAutoFit/>
          </a:bodyPr>
          <a:lstStyle/>
          <a:p>
            <a:pPr marL="214313" indent="-214313">
              <a:spcBef>
                <a:spcPts val="450"/>
              </a:spcBef>
              <a:buFont typeface="Arial" panose="020B0604020202020204" pitchFamily="34" charset="0"/>
              <a:buChar char="•"/>
            </a:pPr>
            <a:r>
              <a:rPr lang="en-US" b="1" dirty="0">
                <a:solidFill>
                  <a:schemeClr val="accent6"/>
                </a:solidFill>
                <a:latin typeface="Arial" charset="0"/>
                <a:ea typeface="Arial" charset="0"/>
                <a:cs typeface="Arial" charset="0"/>
              </a:rPr>
              <a:t>A value that was instilled in you from a young age</a:t>
            </a:r>
          </a:p>
          <a:p>
            <a:pPr marL="214313" indent="-214313">
              <a:spcBef>
                <a:spcPts val="450"/>
              </a:spcBef>
              <a:buFont typeface="Arial" panose="020B0604020202020204" pitchFamily="34" charset="0"/>
              <a:buChar char="•"/>
            </a:pPr>
            <a:r>
              <a:rPr lang="en-US" b="1" dirty="0">
                <a:solidFill>
                  <a:schemeClr val="accent6"/>
                </a:solidFill>
                <a:latin typeface="Arial" charset="0"/>
                <a:ea typeface="Arial" charset="0"/>
                <a:cs typeface="Arial" charset="0"/>
              </a:rPr>
              <a:t>A hidden talent you have</a:t>
            </a:r>
          </a:p>
          <a:p>
            <a:pPr marL="214313" indent="-214313">
              <a:spcBef>
                <a:spcPts val="450"/>
              </a:spcBef>
              <a:buFont typeface="Arial" panose="020B0604020202020204" pitchFamily="34" charset="0"/>
              <a:buChar char="•"/>
            </a:pPr>
            <a:r>
              <a:rPr lang="en-US" b="1" dirty="0">
                <a:solidFill>
                  <a:schemeClr val="accent6"/>
                </a:solidFill>
                <a:latin typeface="Arial" charset="0"/>
                <a:ea typeface="Arial" charset="0"/>
                <a:cs typeface="Arial" charset="0"/>
              </a:rPr>
              <a:t>Something you love about your community</a:t>
            </a:r>
          </a:p>
        </p:txBody>
      </p:sp>
      <p:sp>
        <p:nvSpPr>
          <p:cNvPr id="16" name="Rectangle 15"/>
          <p:cNvSpPr/>
          <p:nvPr/>
        </p:nvSpPr>
        <p:spPr>
          <a:xfrm>
            <a:off x="5200075" y="4359317"/>
            <a:ext cx="3957638" cy="738664"/>
          </a:xfrm>
          <a:prstGeom prst="rect">
            <a:avLst/>
          </a:prstGeom>
        </p:spPr>
        <p:txBody>
          <a:bodyPr wrap="square">
            <a:spAutoFit/>
          </a:bodyPr>
          <a:lstStyle/>
          <a:p>
            <a:r>
              <a:rPr lang="en-US" sz="2100" dirty="0">
                <a:solidFill>
                  <a:schemeClr val="tx2"/>
                </a:solidFill>
                <a:latin typeface="Arial" charset="0"/>
                <a:ea typeface="Arial" charset="0"/>
                <a:cs typeface="Arial" charset="0"/>
              </a:rPr>
              <a:t>to get to know your Pre-k </a:t>
            </a:r>
            <a:br>
              <a:rPr lang="en-US" sz="2100" dirty="0">
                <a:solidFill>
                  <a:schemeClr val="tx2"/>
                </a:solidFill>
                <a:latin typeface="Arial" charset="0"/>
                <a:ea typeface="Arial" charset="0"/>
                <a:cs typeface="Arial" charset="0"/>
              </a:rPr>
            </a:br>
            <a:r>
              <a:rPr lang="en-US" sz="2100" dirty="0">
                <a:solidFill>
                  <a:schemeClr val="tx2"/>
                </a:solidFill>
                <a:latin typeface="Arial" charset="0"/>
                <a:ea typeface="Arial" charset="0"/>
                <a:cs typeface="Arial" charset="0"/>
              </a:rPr>
              <a:t>family community! </a:t>
            </a:r>
          </a:p>
        </p:txBody>
      </p:sp>
      <p:sp>
        <p:nvSpPr>
          <p:cNvPr id="6" name="Rounded Rectangle 5"/>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788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67949" y="1000125"/>
            <a:ext cx="6678882" cy="4386263"/>
            <a:chOff x="2133213" y="901700"/>
            <a:chExt cx="7925571" cy="5205008"/>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5654"/>
            <a:stretch/>
          </p:blipFill>
          <p:spPr>
            <a:xfrm>
              <a:off x="2133213" y="1093054"/>
              <a:ext cx="7925571" cy="5013654"/>
            </a:xfrm>
            <a:prstGeom prst="rect">
              <a:avLst/>
            </a:prstGeom>
          </p:spPr>
        </p:pic>
        <p:sp>
          <p:nvSpPr>
            <p:cNvPr id="4" name="Rectangle 3"/>
            <p:cNvSpPr/>
            <p:nvPr/>
          </p:nvSpPr>
          <p:spPr>
            <a:xfrm>
              <a:off x="2286000" y="901700"/>
              <a:ext cx="467360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sp>
        <p:nvSpPr>
          <p:cNvPr id="7" name="Text Placeholder 1"/>
          <p:cNvSpPr>
            <a:spLocks noGrp="1"/>
          </p:cNvSpPr>
          <p:nvPr>
            <p:ph type="body" sz="quarter" idx="13"/>
          </p:nvPr>
        </p:nvSpPr>
        <p:spPr>
          <a:xfrm>
            <a:off x="289409" y="857251"/>
            <a:ext cx="2963379" cy="2248034"/>
          </a:xfrm>
        </p:spPr>
        <p:txBody>
          <a:bodyPr>
            <a:normAutofit/>
          </a:bodyPr>
          <a:lstStyle/>
          <a:p>
            <a:pPr algn="l">
              <a:lnSpc>
                <a:spcPct val="110000"/>
              </a:lnSpc>
            </a:pPr>
            <a:r>
              <a:rPr lang="en-US" sz="2400" b="1" dirty="0">
                <a:latin typeface="Arial" panose="020B0604020202020204" pitchFamily="34" charset="0"/>
                <a:cs typeface="Arial" panose="020B0604020202020204" pitchFamily="34" charset="0"/>
              </a:rPr>
              <a:t>Why is it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important for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children to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learn about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feelings?</a:t>
            </a:r>
          </a:p>
        </p:txBody>
      </p:sp>
    </p:spTree>
    <p:extLst>
      <p:ext uri="{BB962C8B-B14F-4D97-AF65-F5344CB8AC3E}">
        <p14:creationId xmlns:p14="http://schemas.microsoft.com/office/powerpoint/2010/main" val="338564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0076" y="623159"/>
            <a:ext cx="4491512" cy="1458959"/>
          </a:xfrm>
        </p:spPr>
        <p:txBody>
          <a:bodyPr>
            <a:noAutofit/>
          </a:bodyPr>
          <a:lstStyle/>
          <a:p>
            <a:pPr algn="l"/>
            <a:r>
              <a:rPr lang="en-US" sz="2250" b="1" dirty="0">
                <a:latin typeface="Arial" panose="020B0604020202020204" pitchFamily="34" charset="0"/>
                <a:cs typeface="Arial" panose="020B0604020202020204" pitchFamily="34" charset="0"/>
              </a:rPr>
              <a:t>The Fun with Feelings cards!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752" y="1731895"/>
            <a:ext cx="3711392" cy="1524979"/>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5180" y="3604792"/>
            <a:ext cx="3968536" cy="1676927"/>
          </a:xfrm>
          <a:prstGeom prst="rect">
            <a:avLst/>
          </a:prstGeom>
        </p:spPr>
      </p:pic>
      <p:grpSp>
        <p:nvGrpSpPr>
          <p:cNvPr id="12" name="Group 11"/>
          <p:cNvGrpSpPr/>
          <p:nvPr/>
        </p:nvGrpSpPr>
        <p:grpSpPr>
          <a:xfrm>
            <a:off x="5144611" y="1485989"/>
            <a:ext cx="3637439" cy="1728472"/>
            <a:chOff x="2518544" y="3776187"/>
            <a:chExt cx="5576886" cy="2485741"/>
          </a:xfrm>
        </p:grpSpPr>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85116" y="3793508"/>
              <a:ext cx="5408685" cy="2468420"/>
            </a:xfrm>
            <a:prstGeom prst="rect">
              <a:avLst/>
            </a:prstGeom>
            <a:ln>
              <a:noFill/>
            </a:ln>
          </p:spPr>
        </p:pic>
        <p:sp>
          <p:nvSpPr>
            <p:cNvPr id="11" name="Rounded Rectangle 10"/>
            <p:cNvSpPr/>
            <p:nvPr/>
          </p:nvSpPr>
          <p:spPr>
            <a:xfrm>
              <a:off x="2518544" y="3776187"/>
              <a:ext cx="5576886" cy="24503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07910" y="3537739"/>
            <a:ext cx="1347769" cy="1921869"/>
          </a:xfrm>
          <a:prstGeom prst="rect">
            <a:avLst/>
          </a:prstGeom>
        </p:spPr>
      </p:pic>
      <p:sp>
        <p:nvSpPr>
          <p:cNvPr id="14" name="TextBox 13"/>
          <p:cNvSpPr txBox="1"/>
          <p:nvPr/>
        </p:nvSpPr>
        <p:spPr>
          <a:xfrm>
            <a:off x="6951898" y="3604792"/>
            <a:ext cx="1679621" cy="577081"/>
          </a:xfrm>
          <a:prstGeom prst="rect">
            <a:avLst/>
          </a:prstGeom>
          <a:noFill/>
        </p:spPr>
        <p:txBody>
          <a:bodyPr wrap="square" rtlCol="0">
            <a:spAutoFit/>
          </a:bodyPr>
          <a:lstStyle/>
          <a:p>
            <a:r>
              <a:rPr lang="en-US" sz="1050" dirty="0">
                <a:solidFill>
                  <a:schemeClr val="bg2"/>
                </a:solidFill>
                <a:latin typeface="Arial" panose="020B0604020202020204" pitchFamily="34" charset="0"/>
                <a:cs typeface="Arial" panose="020B0604020202020204" pitchFamily="34" charset="0"/>
              </a:rPr>
              <a:t>Plus: you can push the slits together to </a:t>
            </a:r>
            <a:r>
              <a:rPr lang="en-US" sz="1050" b="1" dirty="0">
                <a:solidFill>
                  <a:schemeClr val="bg2"/>
                </a:solidFill>
                <a:latin typeface="Arial" panose="020B0604020202020204" pitchFamily="34" charset="0"/>
                <a:cs typeface="Arial" panose="020B0604020202020204" pitchFamily="34" charset="0"/>
              </a:rPr>
              <a:t>build with </a:t>
            </a:r>
            <a:r>
              <a:rPr lang="en-US" sz="1050" dirty="0">
                <a:solidFill>
                  <a:schemeClr val="bg2"/>
                </a:solidFill>
                <a:latin typeface="Arial" panose="020B0604020202020204" pitchFamily="34" charset="0"/>
                <a:cs typeface="Arial" panose="020B0604020202020204" pitchFamily="34" charset="0"/>
              </a:rPr>
              <a:t>the cards!</a:t>
            </a:r>
          </a:p>
        </p:txBody>
      </p:sp>
      <p:cxnSp>
        <p:nvCxnSpPr>
          <p:cNvPr id="5" name="Straight Connector 4"/>
          <p:cNvCxnSpPr/>
          <p:nvPr/>
        </p:nvCxnSpPr>
        <p:spPr>
          <a:xfrm>
            <a:off x="28575" y="3397306"/>
            <a:ext cx="9077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01588" y="1731895"/>
            <a:ext cx="0" cy="35498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03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1117473"/>
            <a:ext cx="8490295" cy="352697"/>
          </a:xfrm>
        </p:spPr>
        <p:txBody>
          <a:bodyPr>
            <a:noAutofit/>
          </a:bodyPr>
          <a:lstStyle/>
          <a:p>
            <a:pPr algn="l"/>
            <a:r>
              <a:rPr lang="en-US" sz="2250" b="1" dirty="0">
                <a:latin typeface="Arial" panose="020B0604020202020204" pitchFamily="34" charset="0"/>
                <a:cs typeface="Arial" panose="020B0604020202020204" pitchFamily="34" charset="0"/>
              </a:rPr>
              <a:t>      Exploring the Handbook!</a:t>
            </a:r>
          </a:p>
        </p:txBody>
      </p:sp>
      <p:pic>
        <p:nvPicPr>
          <p:cNvPr id="2" name="Picture 1"/>
          <p:cNvPicPr>
            <a:picLocks noChangeAspect="1"/>
          </p:cNvPicPr>
          <p:nvPr/>
        </p:nvPicPr>
        <p:blipFill>
          <a:blip r:embed="rId3"/>
          <a:stretch>
            <a:fillRect/>
          </a:stretch>
        </p:blipFill>
        <p:spPr>
          <a:xfrm>
            <a:off x="3925643" y="971287"/>
            <a:ext cx="1122607" cy="762525"/>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448" y="1733812"/>
            <a:ext cx="3795120" cy="2554960"/>
          </a:xfrm>
          <a:prstGeom prst="rect">
            <a:avLst/>
          </a:prstGeom>
          <a:ln>
            <a:no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62110" y="2613795"/>
            <a:ext cx="3889900" cy="2603015"/>
          </a:xfrm>
          <a:prstGeom prst="rect">
            <a:avLst/>
          </a:prstGeom>
          <a:ln>
            <a:no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r="880"/>
          <a:stretch/>
        </p:blipFill>
        <p:spPr>
          <a:xfrm>
            <a:off x="4954389" y="1733812"/>
            <a:ext cx="3928376" cy="263224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560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2981" y="2974479"/>
            <a:ext cx="2296195" cy="818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1"/>
          <p:cNvSpPr>
            <a:spLocks noGrp="1"/>
          </p:cNvSpPr>
          <p:nvPr>
            <p:ph type="body" sz="quarter" idx="13"/>
          </p:nvPr>
        </p:nvSpPr>
        <p:spPr>
          <a:xfrm>
            <a:off x="381000" y="1141366"/>
            <a:ext cx="8763000" cy="620759"/>
          </a:xfrm>
        </p:spPr>
        <p:txBody>
          <a:bodyPr>
            <a:normAutofit/>
          </a:bodyPr>
          <a:lstStyle/>
          <a:p>
            <a:pPr algn="l"/>
            <a:r>
              <a:rPr lang="en-US" sz="2250" b="1" dirty="0">
                <a:latin typeface="Arial" charset="0"/>
                <a:ea typeface="Arial" charset="0"/>
                <a:cs typeface="Arial" charset="0"/>
              </a:rPr>
              <a:t>Self Reflection and Goal Setting</a:t>
            </a:r>
          </a:p>
        </p:txBody>
      </p:sp>
      <p:sp>
        <p:nvSpPr>
          <p:cNvPr id="3" name="TextBox 2"/>
          <p:cNvSpPr txBox="1"/>
          <p:nvPr/>
        </p:nvSpPr>
        <p:spPr>
          <a:xfrm>
            <a:off x="379660" y="1814429"/>
            <a:ext cx="7173665" cy="1107996"/>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What </a:t>
            </a:r>
            <a:r>
              <a:rPr lang="en-US" b="1" dirty="0">
                <a:solidFill>
                  <a:schemeClr val="tx2"/>
                </a:solidFill>
                <a:latin typeface="Arial" panose="020B0604020202020204" pitchFamily="34" charset="0"/>
                <a:cs typeface="Arial" panose="020B0604020202020204" pitchFamily="34" charset="0"/>
              </a:rPr>
              <a:t>social-emotional strength</a:t>
            </a:r>
            <a:r>
              <a:rPr lang="en-US" dirty="0">
                <a:solidFill>
                  <a:schemeClr val="tx2"/>
                </a:solidFill>
                <a:latin typeface="Arial" panose="020B0604020202020204" pitchFamily="34" charset="0"/>
                <a:cs typeface="Arial" panose="020B0604020202020204" pitchFamily="34" charset="0"/>
              </a:rPr>
              <a:t> does your child show already?</a:t>
            </a:r>
          </a:p>
          <a:p>
            <a:endParaRPr lang="en-US" sz="600"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What are some </a:t>
            </a:r>
            <a:r>
              <a:rPr lang="en-US" b="1" dirty="0">
                <a:solidFill>
                  <a:schemeClr val="tx2"/>
                </a:solidFill>
                <a:latin typeface="Arial" panose="020B0604020202020204" pitchFamily="34" charset="0"/>
                <a:cs typeface="Arial" panose="020B0604020202020204" pitchFamily="34" charset="0"/>
              </a:rPr>
              <a:t>behaviors you would like to see less</a:t>
            </a:r>
            <a:r>
              <a:rPr lang="en-US" dirty="0">
                <a:solidFill>
                  <a:schemeClr val="tx2"/>
                </a:solidFill>
                <a:latin typeface="Arial" panose="020B0604020202020204" pitchFamily="34" charset="0"/>
                <a:cs typeface="Arial" panose="020B0604020202020204" pitchFamily="34" charset="0"/>
              </a:rPr>
              <a:t>? </a:t>
            </a:r>
          </a:p>
          <a:p>
            <a:endParaRPr lang="en-US" sz="600"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What are the </a:t>
            </a:r>
            <a:r>
              <a:rPr lang="en-US" b="1" u="sng" dirty="0">
                <a:solidFill>
                  <a:schemeClr val="accent1"/>
                </a:solidFill>
                <a:latin typeface="Arial" panose="020B0604020202020204" pitchFamily="34" charset="0"/>
                <a:cs typeface="Arial" panose="020B0604020202020204" pitchFamily="34" charset="0"/>
              </a:rPr>
              <a:t>behaviors you would like to see instead</a:t>
            </a:r>
            <a:r>
              <a:rPr lang="en-US" dirty="0">
                <a:solidFill>
                  <a:schemeClr val="accent1"/>
                </a:solidFill>
                <a:latin typeface="Arial" panose="020B0604020202020204" pitchFamily="34" charset="0"/>
                <a:cs typeface="Arial" panose="020B0604020202020204" pitchFamily="34" charset="0"/>
              </a:rPr>
              <a:t>?</a:t>
            </a:r>
          </a:p>
        </p:txBody>
      </p:sp>
      <p:sp>
        <p:nvSpPr>
          <p:cNvPr id="4" name="Rectangle 3"/>
          <p:cNvSpPr/>
          <p:nvPr/>
        </p:nvSpPr>
        <p:spPr>
          <a:xfrm>
            <a:off x="379660" y="3167903"/>
            <a:ext cx="7716590" cy="2031325"/>
          </a:xfrm>
          <a:prstGeom prst="rect">
            <a:avLst/>
          </a:prstGeom>
          <a:ln>
            <a:noFill/>
          </a:ln>
        </p:spPr>
        <p:txBody>
          <a:bodyPr wrap="square">
            <a:spAutoFit/>
          </a:bodyPr>
          <a:lstStyle/>
          <a:p>
            <a:r>
              <a:rPr lang="en-US" b="1" dirty="0">
                <a:solidFill>
                  <a:srgbClr val="7030A0"/>
                </a:solidFill>
                <a:latin typeface="Arial" charset="0"/>
                <a:ea typeface="Arial" charset="0"/>
                <a:cs typeface="Arial" charset="0"/>
              </a:rPr>
              <a:t>Example social-emotional skills children may </a:t>
            </a:r>
            <a:br>
              <a:rPr lang="en-US" b="1" dirty="0">
                <a:solidFill>
                  <a:srgbClr val="7030A0"/>
                </a:solidFill>
                <a:latin typeface="Arial" charset="0"/>
                <a:ea typeface="Arial" charset="0"/>
                <a:cs typeface="Arial" charset="0"/>
              </a:rPr>
            </a:br>
            <a:r>
              <a:rPr lang="en-US" b="1" dirty="0">
                <a:solidFill>
                  <a:srgbClr val="7030A0"/>
                </a:solidFill>
                <a:latin typeface="Arial" charset="0"/>
                <a:ea typeface="Arial" charset="0"/>
                <a:cs typeface="Arial" charset="0"/>
              </a:rPr>
              <a:t>be working on:</a:t>
            </a:r>
          </a:p>
          <a:p>
            <a:pPr marL="557213" lvl="1" indent="-214313">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Know a variety of feelings words</a:t>
            </a:r>
          </a:p>
          <a:p>
            <a:pPr marL="557213" lvl="1" indent="-214313">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Notice when they are having strong feelings</a:t>
            </a:r>
          </a:p>
          <a:p>
            <a:pPr marL="557213" lvl="1" indent="-214313">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Express their feelings appropriately</a:t>
            </a:r>
          </a:p>
          <a:p>
            <a:pPr marL="557213" lvl="1" indent="-214313">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Choose an appropriate way to calm themselves </a:t>
            </a:r>
            <a:br>
              <a:rPr lang="en-US" dirty="0">
                <a:solidFill>
                  <a:srgbClr val="7030A0"/>
                </a:solidFill>
                <a:latin typeface="Arial" panose="020B0604020202020204" pitchFamily="34" charset="0"/>
                <a:cs typeface="Arial" panose="020B0604020202020204" pitchFamily="34" charset="0"/>
              </a:rPr>
            </a:br>
            <a:r>
              <a:rPr lang="en-US" dirty="0">
                <a:solidFill>
                  <a:srgbClr val="7030A0"/>
                </a:solidFill>
                <a:latin typeface="Arial" panose="020B0604020202020204" pitchFamily="34" charset="0"/>
                <a:cs typeface="Arial" panose="020B0604020202020204" pitchFamily="34" charset="0"/>
              </a:rPr>
              <a:t>down or feel better when necessary </a:t>
            </a:r>
          </a:p>
        </p:txBody>
      </p:sp>
      <p:sp>
        <p:nvSpPr>
          <p:cNvPr id="17" name="TextBox 16"/>
          <p:cNvSpPr txBox="1"/>
          <p:nvPr/>
        </p:nvSpPr>
        <p:spPr>
          <a:xfrm>
            <a:off x="5871828" y="3071868"/>
            <a:ext cx="3238500" cy="646331"/>
          </a:xfrm>
          <a:prstGeom prst="rect">
            <a:avLst/>
          </a:prstGeom>
          <a:noFill/>
          <a:ln>
            <a:no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Your goals for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your child! </a:t>
            </a:r>
            <a:r>
              <a:rPr lang="en-US" b="1"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chemeClr val="bg1"/>
              </a:solidFill>
              <a:latin typeface="Arial" panose="020B0604020202020204" pitchFamily="34" charset="0"/>
              <a:cs typeface="Arial" panose="020B0604020202020204" pitchFamily="34" charset="0"/>
            </a:endParaRPr>
          </a:p>
        </p:txBody>
      </p:sp>
      <p:sp>
        <p:nvSpPr>
          <p:cNvPr id="5" name="Bent Arrow 4"/>
          <p:cNvSpPr/>
          <p:nvPr/>
        </p:nvSpPr>
        <p:spPr>
          <a:xfrm rot="16200000">
            <a:off x="5849882" y="2917715"/>
            <a:ext cx="485820" cy="50037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17334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52426" y="1121955"/>
            <a:ext cx="8686799" cy="525871"/>
          </a:xfrm>
        </p:spPr>
        <p:txBody>
          <a:bodyPr>
            <a:noAutofit/>
          </a:bodyPr>
          <a:lstStyle/>
          <a:p>
            <a:pPr algn="l"/>
            <a:r>
              <a:rPr lang="en-US" sz="2250" b="1" dirty="0">
                <a:latin typeface="Arial" charset="0"/>
                <a:ea typeface="Arial" charset="0"/>
                <a:cs typeface="Arial" charset="0"/>
              </a:rPr>
              <a:t>Questions?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420104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3896" y="1268835"/>
            <a:ext cx="3489280" cy="3328528"/>
          </a:xfrm>
          <a:prstGeom prst="rect">
            <a:avLst/>
          </a:prstGeom>
        </p:spPr>
      </p:pic>
      <p:sp>
        <p:nvSpPr>
          <p:cNvPr id="7" name="Text Placeholder 1"/>
          <p:cNvSpPr>
            <a:spLocks noGrp="1"/>
          </p:cNvSpPr>
          <p:nvPr>
            <p:ph type="body" sz="quarter" idx="13"/>
          </p:nvPr>
        </p:nvSpPr>
        <p:spPr>
          <a:xfrm>
            <a:off x="390526" y="1143000"/>
            <a:ext cx="1962150" cy="532297"/>
          </a:xfrm>
        </p:spPr>
        <p:txBody>
          <a:bodyPr>
            <a:noAutofit/>
          </a:bodyPr>
          <a:lstStyle/>
          <a:p>
            <a:pPr algn="l"/>
            <a:r>
              <a:rPr lang="en-US" sz="2250" b="1" dirty="0">
                <a:latin typeface="Arial" charset="0"/>
                <a:ea typeface="Arial" charset="0"/>
                <a:cs typeface="Arial" charset="0"/>
              </a:rPr>
              <a:t>Reflections</a:t>
            </a:r>
          </a:p>
        </p:txBody>
      </p:sp>
      <p:sp>
        <p:nvSpPr>
          <p:cNvPr id="2" name="Rectangle 1"/>
          <p:cNvSpPr/>
          <p:nvPr/>
        </p:nvSpPr>
        <p:spPr>
          <a:xfrm>
            <a:off x="1371601" y="4597362"/>
            <a:ext cx="6388287" cy="415498"/>
          </a:xfrm>
          <a:prstGeom prst="rect">
            <a:avLst/>
          </a:prstGeom>
          <a:ln>
            <a:noFill/>
          </a:ln>
        </p:spPr>
        <p:txBody>
          <a:bodyPr wrap="none">
            <a:spAutoFit/>
          </a:bodyPr>
          <a:lstStyle/>
          <a:p>
            <a:r>
              <a:rPr lang="en-US" sz="2100" b="1" dirty="0">
                <a:solidFill>
                  <a:srgbClr val="7030A0"/>
                </a:solidFill>
                <a:latin typeface="Arial" panose="020B0604020202020204" pitchFamily="34" charset="0"/>
                <a:cs typeface="Arial" panose="020B0604020202020204" pitchFamily="34" charset="0"/>
              </a:rPr>
              <a:t>What is one thought you are leaving with today?</a:t>
            </a:r>
          </a:p>
        </p:txBody>
      </p:sp>
      <p:sp>
        <p:nvSpPr>
          <p:cNvPr id="4" name="Rounded Rectangle 3"/>
          <p:cNvSpPr/>
          <p:nvPr/>
        </p:nvSpPr>
        <p:spPr>
          <a:xfrm>
            <a:off x="1402139" y="4164636"/>
            <a:ext cx="6236618" cy="39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03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7" name="Text Placeholder 1"/>
          <p:cNvSpPr>
            <a:spLocks noGrp="1"/>
          </p:cNvSpPr>
          <p:nvPr>
            <p:ph type="body" sz="quarter" idx="13"/>
          </p:nvPr>
        </p:nvSpPr>
        <p:spPr>
          <a:xfrm>
            <a:off x="0" y="2979712"/>
            <a:ext cx="9144000" cy="352697"/>
          </a:xfrm>
        </p:spPr>
        <p:txBody>
          <a:bodyPr>
            <a:noAutofit/>
          </a:bodyPr>
          <a:lstStyle/>
          <a:p>
            <a:r>
              <a:rPr lang="en-US" sz="4050" b="1" dirty="0">
                <a:solidFill>
                  <a:schemeClr val="bg1"/>
                </a:solidFill>
                <a:latin typeface="Arial" charset="0"/>
                <a:ea typeface="Arial" charset="0"/>
                <a:cs typeface="Arial" charset="0"/>
              </a:rPr>
              <a:t>Thank You!</a:t>
            </a:r>
          </a:p>
        </p:txBody>
      </p:sp>
    </p:spTree>
    <p:extLst>
      <p:ext uri="{BB962C8B-B14F-4D97-AF65-F5344CB8AC3E}">
        <p14:creationId xmlns:p14="http://schemas.microsoft.com/office/powerpoint/2010/main" val="37432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1144</TotalTime>
  <Words>1576</Words>
  <Application>Microsoft Office PowerPoint</Application>
  <PresentationFormat>On-screen Show (4:3)</PresentationFormat>
  <Paragraphs>146</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74</cp:revision>
  <dcterms:created xsi:type="dcterms:W3CDTF">2017-12-12T16:53:32Z</dcterms:created>
  <dcterms:modified xsi:type="dcterms:W3CDTF">2018-02-23T21:38:21Z</dcterms:modified>
</cp:coreProperties>
</file>