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57" r:id="rId3"/>
    <p:sldId id="258" r:id="rId4"/>
    <p:sldId id="259" r:id="rId5"/>
    <p:sldId id="274" r:id="rId6"/>
    <p:sldId id="268" r:id="rId7"/>
    <p:sldId id="263" r:id="rId8"/>
    <p:sldId id="264" r:id="rId9"/>
    <p:sldId id="269" r:id="rId10"/>
    <p:sldId id="271" r:id="rId11"/>
    <p:sldId id="275" r:id="rId12"/>
    <p:sldId id="276" r:id="rId13"/>
    <p:sldId id="266" r:id="rId14"/>
    <p:sldId id="267" r:id="rId1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4A2"/>
    <a:srgbClr val="FF9933"/>
    <a:srgbClr val="80B34D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= $531 million</c:v>
                </c:pt>
              </c:strCache>
            </c:strRef>
          </c:tx>
          <c:spPr>
            <a:solidFill>
              <a:schemeClr val="accent6"/>
            </a:solidFill>
          </c:spPr>
          <c:explosion val="1"/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AF62-458D-A59E-B1BA43570A3B}"/>
              </c:ext>
            </c:extLst>
          </c:dPt>
          <c:dLbls>
            <c:dLbl>
              <c:idx val="0"/>
              <c:layout>
                <c:manualLayout>
                  <c:x val="-0.24181578015633085"/>
                  <c:y val="-0.13777874196583875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 $</a:t>
                    </a:r>
                    <a:r>
                      <a:rPr lang="en-US" b="1" smtClean="0"/>
                      <a:t>348M </a:t>
                    </a:r>
                    <a:endParaRPr lang="en-US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F62-458D-A59E-B1BA43570A3B}"/>
                </c:ext>
              </c:extLst>
            </c:dLbl>
            <c:dLbl>
              <c:idx val="1"/>
              <c:layout>
                <c:manualLayout>
                  <c:x val="0.17832339243402237"/>
                  <c:y val="0.18579732632363719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 $</a:t>
                    </a:r>
                    <a:r>
                      <a:rPr lang="en-US" b="1" dirty="0" smtClean="0"/>
                      <a:t>183M 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F62-458D-A59E-B1BA43570A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Restricted</c:v>
                </c:pt>
                <c:pt idx="1">
                  <c:v>Unrestricted</c:v>
                </c:pt>
              </c:strCache>
            </c:strRef>
          </c:cat>
          <c:val>
            <c:numRef>
              <c:f>Sheet1!$B$2:$B$3</c:f>
              <c:numCache>
                <c:formatCode>_("$"* #,##0_);_("$"* \(#,##0\);_("$"* "-"??_);_(@_)</c:formatCode>
                <c:ptCount val="2"/>
                <c:pt idx="0">
                  <c:v>348</c:v>
                </c:pt>
                <c:pt idx="1">
                  <c:v>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62-458D-A59E-B1BA43570A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B8-4152-94E0-63412FF3F5BA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0B8-4152-94E0-63412FF3F5BA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B8-4152-94E0-63412FF3F5BA}"/>
              </c:ext>
            </c:extLst>
          </c:dPt>
          <c:dPt>
            <c:idx val="3"/>
            <c:bubble3D val="0"/>
            <c:spPr>
              <a:solidFill>
                <a:schemeClr val="tx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0B8-4152-94E0-63412FF3F5BA}"/>
              </c:ext>
            </c:extLst>
          </c:dPt>
          <c:cat>
            <c:strRef>
              <c:f>Sheet1!$A$2:$A$4</c:f>
              <c:strCache>
                <c:ptCount val="3"/>
                <c:pt idx="0">
                  <c:v>Maintenance of Effort</c:v>
                </c:pt>
                <c:pt idx="1">
                  <c:v>Discretionary</c:v>
                </c:pt>
                <c:pt idx="2">
                  <c:v>Targeted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 formatCode="_(* #,##0_);_(* \(#,##0\);_(* &quot;-&quot;??_);_(@_)">
                  <c:v>30000000</c:v>
                </c:pt>
                <c:pt idx="1">
                  <c:v>214121795.76999998</c:v>
                </c:pt>
                <c:pt idx="2" formatCode="_(* #,##0.00_);_(* \(#,##0.00\);_(* &quot;-&quot;??_);_(@_)">
                  <c:v>103878204.23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B8-4152-94E0-63412FF3F5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96429881748653"/>
          <c:y val="6.3218405108698777E-2"/>
          <c:w val="0.5842292495696102"/>
          <c:h val="0.9367815948913011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4C-4567-8D21-93139B542CFD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CE-4FE7-B042-E946343A5534}"/>
              </c:ext>
            </c:extLst>
          </c:dPt>
          <c:dPt>
            <c:idx val="2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CE-4FE7-B042-E946343A5534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4CE-4FE7-B042-E946343A5534}"/>
              </c:ext>
            </c:extLst>
          </c:dPt>
          <c:cat>
            <c:strRef>
              <c:f>Sheet1!$A$2:$A$5</c:f>
              <c:strCache>
                <c:ptCount val="4"/>
                <c:pt idx="0">
                  <c:v>Assistant Principals &amp; Principals</c:v>
                </c:pt>
                <c:pt idx="1">
                  <c:v>OTPS</c:v>
                </c:pt>
                <c:pt idx="2">
                  <c:v>Pupil Personnel Service Providers</c:v>
                </c:pt>
                <c:pt idx="3">
                  <c:v>Teachers</c:v>
                </c:pt>
              </c:strCache>
            </c:strRef>
          </c:cat>
          <c:val>
            <c:numRef>
              <c:f>Sheet1!$B$2:$B$5</c:f>
              <c:numCache>
                <c:formatCode>_(* #,##0.00_);_(* \(#,##0.00\);_(* "-"??_);_(@_)</c:formatCode>
                <c:ptCount val="4"/>
                <c:pt idx="0">
                  <c:v>83143.629899999971</c:v>
                </c:pt>
                <c:pt idx="1">
                  <c:v>9427359.0600000024</c:v>
                </c:pt>
                <c:pt idx="2">
                  <c:v>16656925.400834002</c:v>
                </c:pt>
                <c:pt idx="3">
                  <c:v>321952428.84272754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CE-4FE7-B042-E946343A55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0.22717</cdr:x>
      <cdr:y>0.40949</cdr:y>
    </cdr:from>
    <cdr:to>
      <cdr:x>0.44535</cdr:x>
      <cdr:y>0.51858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67543" y="1487384"/>
          <a:ext cx="929267" cy="396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chemeClr val="tx1"/>
              </a:solidFill>
            </a:rPr>
            <a:t>Unrestricted</a:t>
          </a:r>
          <a:endParaRPr lang="en-US" sz="18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2D3B0-B560-4847-8C60-62473C456167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08499-E1BC-4506-9E5A-FD709D5AF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52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5C1C6-F127-4389-859B-8B1823D8DCBA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4920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3C2830-012E-4B9C-A910-ECCC2F2F61E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76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0275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0275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0275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0275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7AB8CEB-85D9-4E8A-9C0D-9E4F2A5E15D4}" type="slidenum">
              <a:rPr lang="en-US" sz="1200" u="none" smtClean="0">
                <a:solidFill>
                  <a:srgbClr val="000000"/>
                </a:solidFill>
              </a:rPr>
              <a:pPr/>
              <a:t>10</a:t>
            </a:fld>
            <a:endParaRPr lang="en-US" sz="1200" u="non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299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0275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0275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0275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0275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A40AC46-2693-4378-BC55-091DF771405F}" type="slidenum">
              <a:rPr lang="en-US" sz="1200" u="none" smtClean="0"/>
              <a:pPr/>
              <a:t>11</a:t>
            </a:fld>
            <a:endParaRPr lang="en-US" sz="1200" u="none" smtClean="0"/>
          </a:p>
        </p:txBody>
      </p:sp>
    </p:spTree>
    <p:extLst>
      <p:ext uri="{BB962C8B-B14F-4D97-AF65-F5344CB8AC3E}">
        <p14:creationId xmlns:p14="http://schemas.microsoft.com/office/powerpoint/2010/main" val="3802148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0275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0275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0275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0275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A806BAC-BA48-479B-A9C1-40A9A0C3CE3A}" type="slidenum">
              <a:rPr lang="en-US" sz="1200" u="none" smtClean="0"/>
              <a:pPr/>
              <a:t>12</a:t>
            </a:fld>
            <a:endParaRPr lang="en-US" sz="1200" u="none" smtClean="0"/>
          </a:p>
        </p:txBody>
      </p:sp>
    </p:spTree>
    <p:extLst>
      <p:ext uri="{BB962C8B-B14F-4D97-AF65-F5344CB8AC3E}">
        <p14:creationId xmlns:p14="http://schemas.microsoft.com/office/powerpoint/2010/main" val="3206857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3" y="0"/>
            <a:ext cx="3241539" cy="6888272"/>
          </a:xfrm>
          <a:prstGeom prst="rect">
            <a:avLst/>
          </a:prstGeom>
          <a:ln>
            <a:noFill/>
          </a:ln>
        </p:spPr>
      </p:pic>
      <p:sp>
        <p:nvSpPr>
          <p:cNvPr id="13" name="Rectangle 12"/>
          <p:cNvSpPr/>
          <p:nvPr userDrawn="1"/>
        </p:nvSpPr>
        <p:spPr>
          <a:xfrm>
            <a:off x="3299460" y="0"/>
            <a:ext cx="5844541" cy="68882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Text Box 23"/>
          <p:cNvSpPr txBox="1">
            <a:spLocks noChangeArrowheads="1"/>
          </p:cNvSpPr>
          <p:nvPr userDrawn="1"/>
        </p:nvSpPr>
        <p:spPr bwMode="auto">
          <a:xfrm>
            <a:off x="3666185" y="1284007"/>
            <a:ext cx="49085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solidFill>
                  <a:srgbClr val="FF9933"/>
                </a:solidFill>
              </a:rPr>
              <a:t>Contracts for Excellence</a:t>
            </a: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12" name="Text Box 58"/>
          <p:cNvSpPr txBox="1">
            <a:spLocks noChangeArrowheads="1"/>
          </p:cNvSpPr>
          <p:nvPr userDrawn="1"/>
        </p:nvSpPr>
        <p:spPr bwMode="auto">
          <a:xfrm>
            <a:off x="3684113" y="5334002"/>
            <a:ext cx="3707287" cy="95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75" b="1" dirty="0">
                <a:solidFill>
                  <a:srgbClr val="FFFFFF"/>
                </a:solidFill>
              </a:rPr>
              <a:t>FY 2017 Proposed Plan</a:t>
            </a:r>
            <a:endParaRPr lang="en-US" sz="1500" i="1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dirty="0">
                <a:solidFill>
                  <a:srgbClr val="FF9933"/>
                </a:solidFill>
              </a:rPr>
              <a:t>July 2016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16" name="Isosceles Triangle 15"/>
          <p:cNvSpPr/>
          <p:nvPr userDrawn="1"/>
        </p:nvSpPr>
        <p:spPr>
          <a:xfrm rot="5400000">
            <a:off x="2966177" y="5807267"/>
            <a:ext cx="1023128" cy="376886"/>
          </a:xfrm>
          <a:prstGeom prst="triangle">
            <a:avLst>
              <a:gd name="adj" fmla="val 473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27" y="412376"/>
            <a:ext cx="3390898" cy="60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65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743200" y="6377940"/>
            <a:ext cx="6400800" cy="381000"/>
          </a:xfrm>
          <a:custGeom>
            <a:avLst/>
            <a:gdLst/>
            <a:ahLst/>
            <a:cxnLst/>
            <a:rect l="l" t="t" r="r" b="b"/>
            <a:pathLst>
              <a:path w="6400800" h="381000">
                <a:moveTo>
                  <a:pt x="0" y="381000"/>
                </a:moveTo>
                <a:lnTo>
                  <a:pt x="6400800" y="381000"/>
                </a:lnTo>
                <a:lnTo>
                  <a:pt x="64008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8600" y="6356603"/>
            <a:ext cx="2131314" cy="40233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542032" y="6377940"/>
            <a:ext cx="422275" cy="381000"/>
          </a:xfrm>
          <a:custGeom>
            <a:avLst/>
            <a:gdLst/>
            <a:ahLst/>
            <a:cxnLst/>
            <a:rect l="l" t="t" r="r" b="b"/>
            <a:pathLst>
              <a:path w="422275" h="381000">
                <a:moveTo>
                  <a:pt x="211074" y="0"/>
                </a:moveTo>
                <a:lnTo>
                  <a:pt x="162672" y="5031"/>
                </a:lnTo>
                <a:lnTo>
                  <a:pt x="118243" y="19363"/>
                </a:lnTo>
                <a:lnTo>
                  <a:pt x="79052" y="41851"/>
                </a:lnTo>
                <a:lnTo>
                  <a:pt x="46366" y="71353"/>
                </a:lnTo>
                <a:lnTo>
                  <a:pt x="21451" y="106724"/>
                </a:lnTo>
                <a:lnTo>
                  <a:pt x="5573" y="146821"/>
                </a:lnTo>
                <a:lnTo>
                  <a:pt x="0" y="190500"/>
                </a:lnTo>
                <a:lnTo>
                  <a:pt x="5573" y="234178"/>
                </a:lnTo>
                <a:lnTo>
                  <a:pt x="21451" y="274275"/>
                </a:lnTo>
                <a:lnTo>
                  <a:pt x="46366" y="309646"/>
                </a:lnTo>
                <a:lnTo>
                  <a:pt x="79052" y="339148"/>
                </a:lnTo>
                <a:lnTo>
                  <a:pt x="118243" y="361636"/>
                </a:lnTo>
                <a:lnTo>
                  <a:pt x="162672" y="375968"/>
                </a:lnTo>
                <a:lnTo>
                  <a:pt x="211074" y="381000"/>
                </a:lnTo>
                <a:lnTo>
                  <a:pt x="259475" y="375968"/>
                </a:lnTo>
                <a:lnTo>
                  <a:pt x="303904" y="361636"/>
                </a:lnTo>
                <a:lnTo>
                  <a:pt x="343095" y="339148"/>
                </a:lnTo>
                <a:lnTo>
                  <a:pt x="375781" y="309646"/>
                </a:lnTo>
                <a:lnTo>
                  <a:pt x="400696" y="274275"/>
                </a:lnTo>
                <a:lnTo>
                  <a:pt x="416574" y="234178"/>
                </a:lnTo>
                <a:lnTo>
                  <a:pt x="422148" y="190500"/>
                </a:lnTo>
                <a:lnTo>
                  <a:pt x="416574" y="146821"/>
                </a:lnTo>
                <a:lnTo>
                  <a:pt x="400696" y="106724"/>
                </a:lnTo>
                <a:lnTo>
                  <a:pt x="375781" y="71353"/>
                </a:lnTo>
                <a:lnTo>
                  <a:pt x="343095" y="41851"/>
                </a:lnTo>
                <a:lnTo>
                  <a:pt x="303904" y="19363"/>
                </a:lnTo>
                <a:lnTo>
                  <a:pt x="259475" y="5031"/>
                </a:lnTo>
                <a:lnTo>
                  <a:pt x="211074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144000" cy="228600"/>
          </a:xfrm>
          <a:custGeom>
            <a:avLst/>
            <a:gdLst/>
            <a:ahLst/>
            <a:cxnLst/>
            <a:rect l="l" t="t" r="r" b="b"/>
            <a:pathLst>
              <a:path w="9144000" h="228600">
                <a:moveTo>
                  <a:pt x="0" y="228600"/>
                </a:moveTo>
                <a:lnTo>
                  <a:pt x="9144000" y="228600"/>
                </a:lnTo>
                <a:lnTo>
                  <a:pt x="91440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05810" y="385317"/>
            <a:ext cx="3742054" cy="369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7757" y="1197610"/>
            <a:ext cx="7428484" cy="3342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16264" y="6498564"/>
            <a:ext cx="249554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hub.nyced.org/reports-and-policies/citywide-information-and-data/contracts-for-excelle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ContractsForExcellence@schools.nyc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enet.edu/offices/finance_schools/budget/DSBPO/allocationmemo/fy19_20/fy20_docs/fy2020_sam001_1b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276601" y="0"/>
            <a:ext cx="5867400" cy="69342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48075" y="1295400"/>
            <a:ext cx="5486400" cy="5238929"/>
            <a:chOff x="9877425" y="1295400"/>
            <a:chExt cx="5486400" cy="5238929"/>
          </a:xfrm>
        </p:grpSpPr>
        <p:sp>
          <p:nvSpPr>
            <p:cNvPr id="3" name="TextBox 2"/>
            <p:cNvSpPr txBox="1"/>
            <p:nvPr/>
          </p:nvSpPr>
          <p:spPr>
            <a:xfrm>
              <a:off x="9877425" y="1295400"/>
              <a:ext cx="54864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Contracts</a:t>
              </a:r>
            </a:p>
            <a:p>
              <a:r>
                <a:rPr lang="en-US" sz="720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en-US" sz="7200" b="1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</a:t>
              </a:r>
            </a:p>
            <a:p>
              <a:r>
                <a:rPr lang="en-US" sz="7200" b="1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Excellence</a:t>
              </a:r>
              <a:endParaRPr lang="en-US" sz="7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915525" y="5334000"/>
              <a:ext cx="419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chemeClr val="bg1"/>
                  </a:solidFill>
                </a:rPr>
                <a:t>FY 2020 Proposed Plan</a:t>
              </a:r>
            </a:p>
            <a:p>
              <a:r>
                <a:rPr lang="en-US" sz="2600" b="1" i="1" dirty="0" smtClean="0">
                  <a:solidFill>
                    <a:schemeClr val="bg1"/>
                  </a:solidFill>
                </a:rPr>
                <a:t>CEC</a:t>
              </a:r>
              <a:endParaRPr lang="en-US" sz="2600" b="1" i="1" dirty="0" smtClean="0">
                <a:solidFill>
                  <a:schemeClr val="bg1"/>
                </a:solidFill>
              </a:endParaRPr>
            </a:p>
            <a:p>
              <a:r>
                <a:rPr lang="en-US" sz="2000" dirty="0" smtClean="0">
                  <a:solidFill>
                    <a:schemeClr val="tx2">
                      <a:lumMod val="75000"/>
                    </a:schemeClr>
                  </a:solidFill>
                </a:rPr>
                <a:t>September 2019</a:t>
              </a:r>
              <a:endParaRPr lang="en-US" sz="2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733800" y="304800"/>
            <a:ext cx="3713988" cy="838200"/>
            <a:chOff x="-2438400" y="304800"/>
            <a:chExt cx="3713988" cy="838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-2438400" y="304800"/>
              <a:ext cx="3505200" cy="8382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-2438400" y="362069"/>
              <a:ext cx="3713988" cy="704731"/>
              <a:chOff x="-2438400" y="362069"/>
              <a:chExt cx="3713988" cy="704731"/>
            </a:xfrm>
          </p:grpSpPr>
          <p:pic>
            <p:nvPicPr>
              <p:cNvPr id="1026" name="Picture 2" descr="http://brownsvilleacademy.com/wp-content/uploads/2014/09/DOELogo-Color-Transparent-w.pn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50000"/>
              <a:stretch/>
            </p:blipFill>
            <p:spPr bwMode="auto">
              <a:xfrm>
                <a:off x="-2438400" y="381000"/>
                <a:ext cx="1837944" cy="685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</p:pic>
          <p:pic>
            <p:nvPicPr>
              <p:cNvPr id="7" name="Picture 2" descr="http://brownsvilleacademy.com/wp-content/uploads/2014/09/DOELogo-Color-Transparent-w.pn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8" t="50000" r="-498" b="16667"/>
              <a:stretch/>
            </p:blipFill>
            <p:spPr bwMode="auto">
              <a:xfrm>
                <a:off x="-562356" y="362069"/>
                <a:ext cx="1837944" cy="457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0" name="Isosceles Triangle 9"/>
          <p:cNvSpPr/>
          <p:nvPr/>
        </p:nvSpPr>
        <p:spPr bwMode="auto">
          <a:xfrm rot="5400000">
            <a:off x="3005138" y="5834063"/>
            <a:ext cx="914400" cy="371474"/>
          </a:xfrm>
          <a:prstGeom prst="triangle">
            <a:avLst>
              <a:gd name="adj" fmla="val 45287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091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 txBox="1">
            <a:spLocks noGrp="1"/>
          </p:cNvSpPr>
          <p:nvPr/>
        </p:nvSpPr>
        <p:spPr bwMode="auto">
          <a:xfrm>
            <a:off x="8040688" y="6429376"/>
            <a:ext cx="990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97BA02B7-E5DD-4983-A9B0-2AF12E0696D2}" type="slidenum">
              <a:rPr lang="en-US" sz="1200" b="1" u="none">
                <a:solidFill>
                  <a:srgbClr val="FFFFFF"/>
                </a:solidFill>
              </a:rPr>
              <a:pPr algn="r"/>
              <a:t>10</a:t>
            </a:fld>
            <a:endParaRPr lang="en-US" sz="1400" b="1" u="none" dirty="0">
              <a:solidFill>
                <a:srgbClr val="FFFFFF"/>
              </a:solidFill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373209" y="290991"/>
            <a:ext cx="84851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sz="2400" b="1" dirty="0">
                <a:solidFill>
                  <a:srgbClr val="003366"/>
                </a:solidFill>
              </a:rPr>
              <a:t>Proposed Discretionary Spending </a:t>
            </a:r>
            <a:r>
              <a:rPr lang="en-US" sz="2400" b="1" dirty="0" smtClean="0">
                <a:solidFill>
                  <a:srgbClr val="003366"/>
                </a:solidFill>
              </a:rPr>
              <a:t>Citywide*</a:t>
            </a:r>
            <a:endParaRPr lang="en-US" sz="2000" b="1" dirty="0">
              <a:solidFill>
                <a:srgbClr val="003366"/>
              </a:solidFill>
            </a:endParaRPr>
          </a:p>
        </p:txBody>
      </p:sp>
      <p:sp>
        <p:nvSpPr>
          <p:cNvPr id="24583" name="Rectangle 3"/>
          <p:cNvSpPr>
            <a:spLocks noChangeArrowheads="1"/>
          </p:cNvSpPr>
          <p:nvPr/>
        </p:nvSpPr>
        <p:spPr bwMode="auto">
          <a:xfrm>
            <a:off x="393700" y="981075"/>
            <a:ext cx="81692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30000"/>
              </a:spcBef>
              <a:spcAft>
                <a:spcPct val="15000"/>
              </a:spcAft>
            </a:pPr>
            <a:r>
              <a:rPr lang="en-US" sz="1500" dirty="0">
                <a:solidFill>
                  <a:srgbClr val="333333"/>
                </a:solidFill>
              </a:rPr>
              <a:t>Schools </a:t>
            </a:r>
            <a:r>
              <a:rPr lang="en-US" sz="1500" dirty="0" smtClean="0">
                <a:solidFill>
                  <a:srgbClr val="333333"/>
                </a:solidFill>
              </a:rPr>
              <a:t>were </a:t>
            </a:r>
            <a:r>
              <a:rPr lang="en-US" sz="1500" dirty="0">
                <a:solidFill>
                  <a:srgbClr val="333333"/>
                </a:solidFill>
              </a:rPr>
              <a:t>allocated discretionary Contracts for Excellence funds. Schools have proposed to spend those funds as follows:</a:t>
            </a:r>
          </a:p>
        </p:txBody>
      </p:sp>
      <p:sp>
        <p:nvSpPr>
          <p:cNvPr id="24584" name="Rectangle 3"/>
          <p:cNvSpPr>
            <a:spLocks noChangeArrowheads="1"/>
          </p:cNvSpPr>
          <p:nvPr/>
        </p:nvSpPr>
        <p:spPr bwMode="auto">
          <a:xfrm>
            <a:off x="461963" y="4857750"/>
            <a:ext cx="8186737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30000"/>
              </a:spcBef>
              <a:spcAft>
                <a:spcPct val="15000"/>
              </a:spcAft>
            </a:pPr>
            <a:r>
              <a:rPr lang="en-US" sz="1500" dirty="0">
                <a:solidFill>
                  <a:srgbClr val="333333"/>
                </a:solidFill>
              </a:rPr>
              <a:t>Comprehensive information about these proposed allocations – including school-level program strategies and performance targets - are available online at</a:t>
            </a:r>
            <a:r>
              <a:rPr lang="en-US" sz="1500" dirty="0" smtClean="0">
                <a:solidFill>
                  <a:srgbClr val="333333"/>
                </a:solidFill>
              </a:rPr>
              <a:t>:</a:t>
            </a:r>
          </a:p>
          <a:p>
            <a:pPr>
              <a:spcBef>
                <a:spcPct val="30000"/>
              </a:spcBef>
              <a:spcAft>
                <a:spcPct val="15000"/>
              </a:spcAft>
            </a:pPr>
            <a:r>
              <a:rPr lang="en-US" sz="1400" dirty="0">
                <a:solidFill>
                  <a:srgbClr val="FF0000"/>
                </a:solidFill>
                <a:hlinkClick r:id="rId3"/>
              </a:rPr>
              <a:t>https://infohub.nyced.org/reports-and-policies/citywide-information-and-data/contracts-for-excellence</a:t>
            </a:r>
            <a:endParaRPr lang="en-US" sz="1400" dirty="0">
              <a:solidFill>
                <a:srgbClr val="FF0000"/>
              </a:solidFill>
            </a:endParaRPr>
          </a:p>
          <a:p>
            <a:pPr>
              <a:spcBef>
                <a:spcPct val="30000"/>
              </a:spcBef>
              <a:spcAft>
                <a:spcPct val="15000"/>
              </a:spcAft>
            </a:pPr>
            <a:endParaRPr lang="en-US" sz="1500" dirty="0">
              <a:solidFill>
                <a:srgbClr val="333333"/>
              </a:solidFill>
            </a:endParaRPr>
          </a:p>
        </p:txBody>
      </p:sp>
      <p:sp>
        <p:nvSpPr>
          <p:cNvPr id="24615" name="Rectangle 19"/>
          <p:cNvSpPr>
            <a:spLocks noChangeArrowheads="1"/>
          </p:cNvSpPr>
          <p:nvPr/>
        </p:nvSpPr>
        <p:spPr bwMode="auto">
          <a:xfrm>
            <a:off x="228600" y="6028368"/>
            <a:ext cx="86502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100" b="1" i="1" dirty="0">
                <a:solidFill>
                  <a:srgbClr val="666666">
                    <a:lumMod val="50000"/>
                  </a:srgbClr>
                </a:solidFill>
              </a:rPr>
              <a:t>*All proposed allocations described in this plan are preliminary and contingent on </a:t>
            </a:r>
            <a:r>
              <a:rPr lang="en-US" sz="1100" b="1" i="1" dirty="0" smtClean="0">
                <a:solidFill>
                  <a:srgbClr val="666666">
                    <a:lumMod val="50000"/>
                  </a:srgbClr>
                </a:solidFill>
              </a:rPr>
              <a:t>further </a:t>
            </a:r>
            <a:r>
              <a:rPr lang="en-US" sz="1100" b="1" i="1" dirty="0">
                <a:solidFill>
                  <a:srgbClr val="666666">
                    <a:lumMod val="50000"/>
                  </a:srgbClr>
                </a:solidFill>
              </a:rPr>
              <a:t>analysis of school-based conditions.</a:t>
            </a: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231648" y="5791200"/>
            <a:ext cx="41879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100" b="1" i="1" dirty="0" smtClean="0">
                <a:solidFill>
                  <a:srgbClr val="666666">
                    <a:lumMod val="50000"/>
                  </a:srgbClr>
                </a:solidFill>
              </a:rPr>
              <a:t>*Percentages are rounded to the nearest whole number.</a:t>
            </a:r>
            <a:endParaRPr lang="en-US" sz="1100" b="1" i="1" dirty="0">
              <a:solidFill>
                <a:srgbClr val="666666">
                  <a:lumMod val="50000"/>
                </a:srgb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949743"/>
              </p:ext>
            </p:extLst>
          </p:nvPr>
        </p:nvGraphicFramePr>
        <p:xfrm>
          <a:off x="533400" y="1608062"/>
          <a:ext cx="8115301" cy="3249688"/>
        </p:xfrm>
        <a:graphic>
          <a:graphicData uri="http://schemas.openxmlformats.org/drawingml/2006/table">
            <a:tbl>
              <a:tblPr/>
              <a:tblGrid>
                <a:gridCol w="4669930">
                  <a:extLst>
                    <a:ext uri="{9D8B030D-6E8A-4147-A177-3AD203B41FA5}">
                      <a16:colId xmlns:a16="http://schemas.microsoft.com/office/drawing/2014/main" val="2714805189"/>
                    </a:ext>
                  </a:extLst>
                </a:gridCol>
                <a:gridCol w="2283077">
                  <a:extLst>
                    <a:ext uri="{9D8B030D-6E8A-4147-A177-3AD203B41FA5}">
                      <a16:colId xmlns:a16="http://schemas.microsoft.com/office/drawing/2014/main" val="2498891892"/>
                    </a:ext>
                  </a:extLst>
                </a:gridCol>
                <a:gridCol w="1162294">
                  <a:extLst>
                    <a:ext uri="{9D8B030D-6E8A-4147-A177-3AD203B41FA5}">
                      <a16:colId xmlns:a16="http://schemas.microsoft.com/office/drawing/2014/main" val="1541145229"/>
                    </a:ext>
                  </a:extLst>
                </a:gridCol>
              </a:tblGrid>
              <a:tr h="4062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C4E Program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Amount Budgeted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8051"/>
                  </a:ext>
                </a:extLst>
              </a:tr>
              <a:tr h="406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 Size Reduction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74,097,734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366761"/>
                  </a:ext>
                </a:extLst>
              </a:tr>
              <a:tr h="406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Full-Day Pre-K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36,228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130002"/>
                  </a:ext>
                </a:extLst>
              </a:tr>
              <a:tr h="406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Middle School and High School Restructuring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2,688,916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4766760"/>
                  </a:ext>
                </a:extLst>
              </a:tr>
              <a:tr h="406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Model Programs for ELLs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36,727,299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223329"/>
                  </a:ext>
                </a:extLst>
              </a:tr>
              <a:tr h="406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Teacher and Principal Quality Initiatives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21,400,964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948246"/>
                  </a:ext>
                </a:extLst>
              </a:tr>
              <a:tr h="406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Time on Task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78,426,134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36855"/>
                  </a:ext>
                </a:extLst>
              </a:tr>
              <a:tr h="406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213,377,275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7543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53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 txBox="1">
            <a:spLocks noGrp="1"/>
          </p:cNvSpPr>
          <p:nvPr/>
        </p:nvSpPr>
        <p:spPr bwMode="auto">
          <a:xfrm>
            <a:off x="8040688" y="6419851"/>
            <a:ext cx="990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568A858A-29FE-454C-8F06-0C333685EB40}" type="slidenum">
              <a:rPr lang="en-US" sz="1200" b="1" u="none">
                <a:solidFill>
                  <a:schemeClr val="bg1"/>
                </a:solidFill>
              </a:rPr>
              <a:pPr algn="r"/>
              <a:t>11</a:t>
            </a:fld>
            <a:endParaRPr lang="en-US" sz="1400" b="1" u="none">
              <a:solidFill>
                <a:schemeClr val="bg1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788" y="339380"/>
            <a:ext cx="8953500" cy="307777"/>
          </a:xfrm>
        </p:spPr>
        <p:txBody>
          <a:bodyPr/>
          <a:lstStyle/>
          <a:p>
            <a:pPr algn="ctr" eaLnBrk="1" hangingPunct="1"/>
            <a:r>
              <a:rPr lang="en-US" sz="2000" dirty="0" smtClean="0"/>
              <a:t>School Year 19-20 C4E Plan: All Funds By Program Strategy – Citywide*</a:t>
            </a:r>
          </a:p>
        </p:txBody>
      </p:sp>
      <p:sp>
        <p:nvSpPr>
          <p:cNvPr id="25604" name="Text Box 84"/>
          <p:cNvSpPr txBox="1">
            <a:spLocks noChangeArrowheads="1"/>
          </p:cNvSpPr>
          <p:nvPr/>
        </p:nvSpPr>
        <p:spPr bwMode="auto">
          <a:xfrm>
            <a:off x="219075" y="5986135"/>
            <a:ext cx="87344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100" b="1" i="1" u="none" dirty="0">
                <a:solidFill>
                  <a:srgbClr val="333333"/>
                </a:solidFill>
              </a:rPr>
              <a:t>** Targeted allocations (CTT and ASD Classrooms) + school-level discretionary </a:t>
            </a:r>
            <a:r>
              <a:rPr lang="en-US" sz="1100" b="1" i="1" u="none" dirty="0" smtClean="0">
                <a:solidFill>
                  <a:srgbClr val="333333"/>
                </a:solidFill>
              </a:rPr>
              <a:t>allocations – Not included in total sum.</a:t>
            </a:r>
            <a:endParaRPr lang="en-US" sz="1100" b="1" i="1" u="none" dirty="0">
              <a:solidFill>
                <a:srgbClr val="333333"/>
              </a:solidFill>
            </a:endParaRPr>
          </a:p>
        </p:txBody>
      </p:sp>
      <p:sp>
        <p:nvSpPr>
          <p:cNvPr id="25605" name="Rectangle 19"/>
          <p:cNvSpPr>
            <a:spLocks noChangeArrowheads="1"/>
          </p:cNvSpPr>
          <p:nvPr/>
        </p:nvSpPr>
        <p:spPr bwMode="auto">
          <a:xfrm>
            <a:off x="219075" y="5639844"/>
            <a:ext cx="8686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100" b="1" i="1" u="none" dirty="0">
                <a:solidFill>
                  <a:schemeClr val="tx1">
                    <a:lumMod val="50000"/>
                  </a:schemeClr>
                </a:solidFill>
              </a:rPr>
              <a:t>*All proposed allocations described in this plan are preliminary and contingent on </a:t>
            </a:r>
            <a:r>
              <a:rPr lang="en-US" sz="1100" b="1" i="1" u="none" dirty="0" smtClean="0">
                <a:solidFill>
                  <a:schemeClr val="tx1">
                    <a:lumMod val="50000"/>
                  </a:schemeClr>
                </a:solidFill>
              </a:rPr>
              <a:t>further </a:t>
            </a:r>
            <a:r>
              <a:rPr lang="en-US" sz="1100" b="1" i="1" u="none" dirty="0">
                <a:solidFill>
                  <a:schemeClr val="tx1">
                    <a:lumMod val="50000"/>
                  </a:schemeClr>
                </a:solidFill>
              </a:rPr>
              <a:t>analysis of school-based conditions.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231648" y="5816252"/>
            <a:ext cx="41879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100" b="1" i="1" dirty="0" smtClean="0">
                <a:solidFill>
                  <a:srgbClr val="666666">
                    <a:lumMod val="50000"/>
                  </a:srgbClr>
                </a:solidFill>
              </a:rPr>
              <a:t>*Percentages are rounded to the nearest whole number.</a:t>
            </a:r>
            <a:endParaRPr lang="en-US" sz="1100" b="1" i="1" dirty="0">
              <a:solidFill>
                <a:srgbClr val="666666">
                  <a:lumMod val="50000"/>
                </a:srgb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588707"/>
              </p:ext>
            </p:extLst>
          </p:nvPr>
        </p:nvGraphicFramePr>
        <p:xfrm>
          <a:off x="457200" y="766202"/>
          <a:ext cx="8229599" cy="4873640"/>
        </p:xfrm>
        <a:graphic>
          <a:graphicData uri="http://schemas.openxmlformats.org/drawingml/2006/table">
            <a:tbl>
              <a:tblPr/>
              <a:tblGrid>
                <a:gridCol w="3361335">
                  <a:extLst>
                    <a:ext uri="{9D8B030D-6E8A-4147-A177-3AD203B41FA5}">
                      <a16:colId xmlns:a16="http://schemas.microsoft.com/office/drawing/2014/main" val="1319380430"/>
                    </a:ext>
                  </a:extLst>
                </a:gridCol>
                <a:gridCol w="2201889">
                  <a:extLst>
                    <a:ext uri="{9D8B030D-6E8A-4147-A177-3AD203B41FA5}">
                      <a16:colId xmlns:a16="http://schemas.microsoft.com/office/drawing/2014/main" val="1480564373"/>
                    </a:ext>
                  </a:extLst>
                </a:gridCol>
                <a:gridCol w="1262273">
                  <a:extLst>
                    <a:ext uri="{9D8B030D-6E8A-4147-A177-3AD203B41FA5}">
                      <a16:colId xmlns:a16="http://schemas.microsoft.com/office/drawing/2014/main" val="2918097368"/>
                    </a:ext>
                  </a:extLst>
                </a:gridCol>
                <a:gridCol w="1404102">
                  <a:extLst>
                    <a:ext uri="{9D8B030D-6E8A-4147-A177-3AD203B41FA5}">
                      <a16:colId xmlns:a16="http://schemas.microsoft.com/office/drawing/2014/main" val="878415640"/>
                    </a:ext>
                  </a:extLst>
                </a:gridCol>
              </a:tblGrid>
              <a:tr h="251690"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Citywide Total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Citywide % Total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052828"/>
                  </a:ext>
                </a:extLst>
              </a:tr>
              <a:tr h="24025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Class Size Reduction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Maintain Class Size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$8.3M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605692"/>
                  </a:ext>
                </a:extLst>
              </a:tr>
              <a:tr h="240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Maintain PTR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$3.0M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763728"/>
                  </a:ext>
                </a:extLst>
              </a:tr>
              <a:tr h="240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Minimize Class Size Growth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$1.2M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&lt;1%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593946"/>
                  </a:ext>
                </a:extLst>
              </a:tr>
              <a:tr h="240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Reduced Class Size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$100.5M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757152"/>
                  </a:ext>
                </a:extLst>
              </a:tr>
              <a:tr h="240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Reduced PTR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$23.9M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050292"/>
                  </a:ext>
                </a:extLst>
              </a:tr>
              <a:tr h="240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Team Teaching Strategies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**$58.1M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4426549"/>
                  </a:ext>
                </a:extLst>
              </a:tr>
              <a:tr h="251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$136.9M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868330"/>
                  </a:ext>
                </a:extLst>
              </a:tr>
              <a:tr h="251690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540605"/>
                  </a:ext>
                </a:extLst>
              </a:tr>
              <a:tr h="24025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Time on Task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Before &amp; After School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$3.8M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471048"/>
                  </a:ext>
                </a:extLst>
              </a:tr>
              <a:tr h="240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Dedicated Instruction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$72.3M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689163"/>
                  </a:ext>
                </a:extLst>
              </a:tr>
              <a:tr h="240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Individualized Tutoring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$226,549 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&lt;1%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627978"/>
                  </a:ext>
                </a:extLst>
              </a:tr>
              <a:tr h="240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Summer School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$2.1M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73951"/>
                  </a:ext>
                </a:extLst>
              </a:tr>
              <a:tr h="251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$78.4M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2925682"/>
                  </a:ext>
                </a:extLst>
              </a:tr>
              <a:tr h="251690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659874"/>
                  </a:ext>
                </a:extLst>
              </a:tr>
              <a:tr h="24025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Teacher and Principal Quality Initiatives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Leadership Coaches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$2.4M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70439"/>
                  </a:ext>
                </a:extLst>
              </a:tr>
              <a:tr h="240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Mentoring for New Staff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$1.1M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&lt;1%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895803"/>
                  </a:ext>
                </a:extLst>
              </a:tr>
              <a:tr h="240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Recruit &amp; Retain HQT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$485,996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&lt;1%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58952"/>
                  </a:ext>
                </a:extLst>
              </a:tr>
              <a:tr h="240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Teacher Coaches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$17.2M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624372"/>
                  </a:ext>
                </a:extLst>
              </a:tr>
              <a:tr h="251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$21.4M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848" marR="7848" marT="78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094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00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 txBox="1">
            <a:spLocks noGrp="1"/>
          </p:cNvSpPr>
          <p:nvPr/>
        </p:nvSpPr>
        <p:spPr bwMode="auto">
          <a:xfrm>
            <a:off x="8040688" y="6429376"/>
            <a:ext cx="990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CD6D98C7-31D5-4373-B6BA-B2FA45E92818}" type="slidenum">
              <a:rPr lang="en-US" sz="1200" b="1" u="none">
                <a:solidFill>
                  <a:schemeClr val="bg1"/>
                </a:solidFill>
              </a:rPr>
              <a:pPr algn="r"/>
              <a:t>12</a:t>
            </a:fld>
            <a:endParaRPr lang="en-US" sz="1400" b="1" u="none" dirty="0">
              <a:solidFill>
                <a:schemeClr val="bg1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413" y="458425"/>
            <a:ext cx="8836024" cy="307777"/>
          </a:xfrm>
        </p:spPr>
        <p:txBody>
          <a:bodyPr/>
          <a:lstStyle/>
          <a:p>
            <a:pPr algn="ctr" eaLnBrk="1" hangingPunct="1"/>
            <a:r>
              <a:rPr lang="en-US" sz="2000" dirty="0" smtClean="0"/>
              <a:t>19-20 C4E Plan: All Funds By Program Strategy – Citywide*</a:t>
            </a:r>
          </a:p>
        </p:txBody>
      </p:sp>
      <p:sp>
        <p:nvSpPr>
          <p:cNvPr id="26629" name="Rectangle 19"/>
          <p:cNvSpPr>
            <a:spLocks noChangeArrowheads="1"/>
          </p:cNvSpPr>
          <p:nvPr/>
        </p:nvSpPr>
        <p:spPr bwMode="auto">
          <a:xfrm>
            <a:off x="238125" y="6012166"/>
            <a:ext cx="86106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100" b="1" i="1" u="none" dirty="0">
                <a:solidFill>
                  <a:schemeClr val="tx1">
                    <a:lumMod val="50000"/>
                  </a:schemeClr>
                </a:solidFill>
              </a:rPr>
              <a:t>*All proposed allocations described in this plan are preliminary and contingent on </a:t>
            </a:r>
            <a:r>
              <a:rPr lang="en-US" sz="1100" b="1" i="1" u="none" dirty="0" smtClean="0">
                <a:solidFill>
                  <a:schemeClr val="tx1">
                    <a:lumMod val="50000"/>
                  </a:schemeClr>
                </a:solidFill>
              </a:rPr>
              <a:t>further </a:t>
            </a:r>
            <a:r>
              <a:rPr lang="en-US" sz="1100" b="1" i="1" u="none" dirty="0">
                <a:solidFill>
                  <a:schemeClr val="tx1">
                    <a:lumMod val="50000"/>
                  </a:schemeClr>
                </a:solidFill>
              </a:rPr>
              <a:t>analysis of school-based conditions.</a:t>
            </a: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231648" y="5791200"/>
            <a:ext cx="41879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100" b="1" i="1" dirty="0" smtClean="0">
                <a:solidFill>
                  <a:srgbClr val="666666">
                    <a:lumMod val="50000"/>
                  </a:srgbClr>
                </a:solidFill>
              </a:rPr>
              <a:t>*Percentages are rounded to the nearest whole number.</a:t>
            </a:r>
            <a:endParaRPr lang="en-US" sz="1100" b="1" i="1" dirty="0">
              <a:solidFill>
                <a:srgbClr val="666666">
                  <a:lumMod val="50000"/>
                </a:srgb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807224"/>
              </p:ext>
            </p:extLst>
          </p:nvPr>
        </p:nvGraphicFramePr>
        <p:xfrm>
          <a:off x="457200" y="874584"/>
          <a:ext cx="8001000" cy="4916611"/>
        </p:xfrm>
        <a:graphic>
          <a:graphicData uri="http://schemas.openxmlformats.org/drawingml/2006/table">
            <a:tbl>
              <a:tblPr/>
              <a:tblGrid>
                <a:gridCol w="3267965">
                  <a:extLst>
                    <a:ext uri="{9D8B030D-6E8A-4147-A177-3AD203B41FA5}">
                      <a16:colId xmlns:a16="http://schemas.microsoft.com/office/drawing/2014/main" val="2477868482"/>
                    </a:ext>
                  </a:extLst>
                </a:gridCol>
                <a:gridCol w="2140725">
                  <a:extLst>
                    <a:ext uri="{9D8B030D-6E8A-4147-A177-3AD203B41FA5}">
                      <a16:colId xmlns:a16="http://schemas.microsoft.com/office/drawing/2014/main" val="3748381591"/>
                    </a:ext>
                  </a:extLst>
                </a:gridCol>
                <a:gridCol w="1227211">
                  <a:extLst>
                    <a:ext uri="{9D8B030D-6E8A-4147-A177-3AD203B41FA5}">
                      <a16:colId xmlns:a16="http://schemas.microsoft.com/office/drawing/2014/main" val="1120437329"/>
                    </a:ext>
                  </a:extLst>
                </a:gridCol>
                <a:gridCol w="1365099">
                  <a:extLst>
                    <a:ext uri="{9D8B030D-6E8A-4147-A177-3AD203B41FA5}">
                      <a16:colId xmlns:a16="http://schemas.microsoft.com/office/drawing/2014/main" val="3804086873"/>
                    </a:ext>
                  </a:extLst>
                </a:gridCol>
              </a:tblGrid>
              <a:tr h="391094"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Citywide 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Citywide % 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308742"/>
                  </a:ext>
                </a:extLst>
              </a:tr>
              <a:tr h="3910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Middle &amp; High School Restructuring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MSHS Instruct Changes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$1.3M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27195"/>
                  </a:ext>
                </a:extLst>
              </a:tr>
              <a:tr h="39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MSHS Struct Changes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$1.4M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205752"/>
                  </a:ext>
                </a:extLst>
              </a:tr>
              <a:tr h="39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$2.7M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473062"/>
                  </a:ext>
                </a:extLst>
              </a:tr>
              <a:tr h="595953">
                <a:tc>
                  <a:txBody>
                    <a:bodyPr/>
                    <a:lstStyle/>
                    <a:p>
                      <a:pPr algn="l" fontAlgn="ctr"/>
                      <a:endParaRPr lang="en-US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828164"/>
                  </a:ext>
                </a:extLst>
              </a:tr>
              <a:tr h="5959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Full-Day Pre-K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$9.1M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1179134"/>
                  </a:ext>
                </a:extLst>
              </a:tr>
              <a:tr h="595953">
                <a:tc>
                  <a:txBody>
                    <a:bodyPr/>
                    <a:lstStyle/>
                    <a:p>
                      <a:pPr algn="l" fontAlgn="ctr"/>
                      <a:endParaRPr lang="en-US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808714"/>
                  </a:ext>
                </a:extLst>
              </a:tr>
              <a:tr h="39109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Model Programs for ELLs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2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ELL Innovative Programs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$36.5M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571315"/>
                  </a:ext>
                </a:extLst>
              </a:tr>
              <a:tr h="39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ELL Parent Involvement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9,712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134872"/>
                  </a:ext>
                </a:extLst>
              </a:tr>
              <a:tr h="39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ELL Teacher Recruitment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260,816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45181"/>
                  </a:ext>
                </a:extLst>
              </a:tr>
              <a:tr h="39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$36.7M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02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325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59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" y="514603"/>
            <a:ext cx="8991599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2000" spc="5" dirty="0" smtClean="0">
                <a:solidFill>
                  <a:srgbClr val="002060"/>
                </a:solidFill>
              </a:rPr>
              <a:t>Class Size as an Allowable Activity During the 2019 – 2020 School Year </a:t>
            </a:r>
            <a:endParaRPr sz="2000" dirty="0">
              <a:solidFill>
                <a:srgbClr val="002060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72159" y="1524000"/>
            <a:ext cx="7675880" cy="3597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06045">
              <a:lnSpc>
                <a:spcPct val="100000"/>
              </a:lnSpc>
              <a:spcBef>
                <a:spcPts val="95"/>
              </a:spcBef>
              <a:tabLst>
                <a:tab pos="227329" algn="l"/>
                <a:tab pos="227965" algn="l"/>
              </a:tabLst>
            </a:pPr>
            <a:r>
              <a:rPr lang="en-US" sz="1600" dirty="0">
                <a:latin typeface="Arial"/>
                <a:cs typeface="Arial"/>
              </a:rPr>
              <a:t>For the </a:t>
            </a:r>
            <a:r>
              <a:rPr lang="en-US" sz="1600" dirty="0" smtClean="0">
                <a:latin typeface="Arial"/>
                <a:cs typeface="Arial"/>
              </a:rPr>
              <a:t>2019-2020 </a:t>
            </a:r>
            <a:r>
              <a:rPr lang="en-US" sz="1600" dirty="0">
                <a:latin typeface="Arial"/>
                <a:cs typeface="Arial"/>
              </a:rPr>
              <a:t>school year, the DOE will continue its efforts to reduce class size, </a:t>
            </a:r>
            <a:r>
              <a:rPr lang="en-US" sz="1600" dirty="0" smtClean="0">
                <a:latin typeface="Arial"/>
                <a:cs typeface="Arial"/>
              </a:rPr>
              <a:t>one </a:t>
            </a:r>
            <a:r>
              <a:rPr lang="en-US" sz="1600" dirty="0">
                <a:latin typeface="Arial"/>
                <a:cs typeface="Arial"/>
              </a:rPr>
              <a:t>of the allowable activities for which Contracts for Excellence funds may be </a:t>
            </a:r>
            <a:r>
              <a:rPr lang="en-US" sz="1600" dirty="0" smtClean="0">
                <a:latin typeface="Arial"/>
                <a:cs typeface="Arial"/>
              </a:rPr>
              <a:t>spent </a:t>
            </a:r>
            <a:r>
              <a:rPr lang="en-US" sz="1600" dirty="0">
                <a:latin typeface="Arial"/>
                <a:cs typeface="Arial"/>
              </a:rPr>
              <a:t>pursuant to the C4E legislation, in the following ways</a:t>
            </a:r>
            <a:r>
              <a:rPr lang="en-US" sz="1600" dirty="0" smtClean="0">
                <a:latin typeface="Arial"/>
                <a:cs typeface="Arial"/>
              </a:rPr>
              <a:t>:</a:t>
            </a:r>
          </a:p>
          <a:p>
            <a:pPr marL="12700" marR="106045">
              <a:lnSpc>
                <a:spcPct val="100000"/>
              </a:lnSpc>
              <a:spcBef>
                <a:spcPts val="95"/>
              </a:spcBef>
              <a:tabLst>
                <a:tab pos="227329" algn="l"/>
                <a:tab pos="227965" algn="l"/>
              </a:tabLst>
            </a:pPr>
            <a:endParaRPr lang="en-US" sz="1600" dirty="0">
              <a:latin typeface="Arial"/>
              <a:cs typeface="Arial"/>
            </a:endParaRPr>
          </a:p>
          <a:p>
            <a:pPr marL="755650" marR="106045" lvl="1" indent="-285750">
              <a:spcBef>
                <a:spcPts val="95"/>
              </a:spcBef>
              <a:buFont typeface="Wingdings" panose="05000000000000000000" pitchFamily="2" charset="2"/>
              <a:buChar char="Ø"/>
              <a:tabLst>
                <a:tab pos="227329" algn="l"/>
                <a:tab pos="227965" algn="l"/>
              </a:tabLst>
            </a:pPr>
            <a:r>
              <a:rPr lang="en-US" sz="1600" dirty="0" smtClean="0">
                <a:latin typeface="Arial"/>
                <a:cs typeface="Arial"/>
              </a:rPr>
              <a:t>Last </a:t>
            </a:r>
            <a:r>
              <a:rPr lang="en-US" sz="1600" dirty="0">
                <a:latin typeface="Arial"/>
                <a:cs typeface="Arial"/>
              </a:rPr>
              <a:t>year, NYCDOE focused on class size reduction in the Renewal School Program.  These schools align well with the </a:t>
            </a:r>
            <a:r>
              <a:rPr lang="en-US" sz="1600" dirty="0" smtClean="0">
                <a:latin typeface="Arial"/>
                <a:cs typeface="Arial"/>
              </a:rPr>
              <a:t>legal requirements of </a:t>
            </a:r>
            <a:r>
              <a:rPr lang="en-US" sz="1600" dirty="0">
                <a:latin typeface="Arial"/>
                <a:cs typeface="Arial"/>
              </a:rPr>
              <a:t>Contracts for </a:t>
            </a:r>
            <a:r>
              <a:rPr lang="en-US" sz="1600" dirty="0" smtClean="0">
                <a:latin typeface="Arial"/>
                <a:cs typeface="Arial"/>
              </a:rPr>
              <a:t>Excellence.</a:t>
            </a:r>
          </a:p>
          <a:p>
            <a:pPr marL="469900" marR="106045" lvl="1">
              <a:spcBef>
                <a:spcPts val="95"/>
              </a:spcBef>
              <a:tabLst>
                <a:tab pos="227329" algn="l"/>
                <a:tab pos="227965" algn="l"/>
              </a:tabLst>
            </a:pPr>
            <a:endParaRPr lang="en-US" sz="1600" dirty="0">
              <a:latin typeface="Arial"/>
              <a:cs typeface="Arial"/>
            </a:endParaRPr>
          </a:p>
          <a:p>
            <a:pPr marL="755650" marR="106045" lvl="1" indent="-285750">
              <a:spcBef>
                <a:spcPts val="95"/>
              </a:spcBef>
              <a:buFont typeface="Wingdings" panose="05000000000000000000" pitchFamily="2" charset="2"/>
              <a:buChar char="Ø"/>
              <a:tabLst>
                <a:tab pos="227329" algn="l"/>
                <a:tab pos="227965" algn="l"/>
              </a:tabLst>
            </a:pPr>
            <a:r>
              <a:rPr lang="en-US" sz="1600" dirty="0" smtClean="0">
                <a:latin typeface="Arial"/>
                <a:cs typeface="Arial"/>
              </a:rPr>
              <a:t>For </a:t>
            </a:r>
            <a:r>
              <a:rPr lang="en-US" sz="1600" dirty="0">
                <a:latin typeface="Arial"/>
                <a:cs typeface="Arial"/>
              </a:rPr>
              <a:t>the </a:t>
            </a:r>
            <a:r>
              <a:rPr lang="en-US" sz="1600" dirty="0" smtClean="0">
                <a:latin typeface="Arial"/>
                <a:cs typeface="Arial"/>
              </a:rPr>
              <a:t>2019-2020 </a:t>
            </a:r>
            <a:r>
              <a:rPr lang="en-US" sz="1600" dirty="0">
                <a:latin typeface="Arial"/>
                <a:cs typeface="Arial"/>
              </a:rPr>
              <a:t>school year, NYCDOE will continue to focus on the </a:t>
            </a:r>
            <a:r>
              <a:rPr lang="en-US" sz="1600" dirty="0" smtClean="0">
                <a:latin typeface="Arial"/>
                <a:cs typeface="Arial"/>
              </a:rPr>
              <a:t>lowest performing schools in </a:t>
            </a:r>
            <a:r>
              <a:rPr lang="en-US" sz="1600" dirty="0">
                <a:latin typeface="Arial"/>
                <a:cs typeface="Arial"/>
              </a:rPr>
              <a:t>its class size reduction efforts. </a:t>
            </a:r>
            <a:endParaRPr lang="en-US" sz="1600" dirty="0" smtClean="0">
              <a:latin typeface="Arial"/>
              <a:cs typeface="Arial"/>
            </a:endParaRPr>
          </a:p>
          <a:p>
            <a:pPr marL="298450" marR="106045" indent="-285750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  <a:tabLst>
                <a:tab pos="227329" algn="l"/>
                <a:tab pos="227965" algn="l"/>
              </a:tabLst>
            </a:pPr>
            <a:endParaRPr lang="en-US" sz="1600" dirty="0">
              <a:latin typeface="Arial"/>
              <a:cs typeface="Arial"/>
            </a:endParaRPr>
          </a:p>
          <a:p>
            <a:pPr marL="12700" marR="106045">
              <a:lnSpc>
                <a:spcPct val="100000"/>
              </a:lnSpc>
              <a:spcBef>
                <a:spcPts val="95"/>
              </a:spcBef>
              <a:tabLst>
                <a:tab pos="227329" algn="l"/>
                <a:tab pos="227965" algn="l"/>
              </a:tabLst>
            </a:pPr>
            <a:r>
              <a:rPr lang="en-US" sz="1600" dirty="0">
                <a:latin typeface="Arial"/>
                <a:cs typeface="Arial"/>
              </a:rPr>
              <a:t>The New York State Commissioner of Education has determined that the five-year Class Size Plan created in 2007, when the C4E legislation was issued, is no longer in effect. 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8509" y="378967"/>
            <a:ext cx="2827655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400" spc="-5" dirty="0"/>
              <a:t>Public</a:t>
            </a:r>
            <a:r>
              <a:rPr sz="2400" spc="-65" dirty="0"/>
              <a:t> </a:t>
            </a:r>
            <a:r>
              <a:rPr sz="2400" spc="-5" dirty="0"/>
              <a:t>Comment</a:t>
            </a:r>
            <a:endParaRPr sz="24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018094" y="1524000"/>
            <a:ext cx="7428484" cy="3797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We </a:t>
            </a:r>
            <a:r>
              <a:rPr spc="-10" dirty="0"/>
              <a:t>will </a:t>
            </a:r>
            <a:r>
              <a:rPr spc="-5" dirty="0"/>
              <a:t>take public feedback into account </a:t>
            </a:r>
            <a:r>
              <a:rPr dirty="0"/>
              <a:t>in </a:t>
            </a:r>
            <a:r>
              <a:rPr spc="-5" dirty="0"/>
              <a:t>the coming months as </a:t>
            </a:r>
            <a:r>
              <a:rPr spc="-15" dirty="0"/>
              <a:t>we </a:t>
            </a:r>
            <a:r>
              <a:rPr spc="-5" dirty="0"/>
              <a:t>continue</a:t>
            </a:r>
            <a:r>
              <a:rPr spc="175" dirty="0"/>
              <a:t> </a:t>
            </a:r>
            <a:r>
              <a:rPr spc="-5" dirty="0"/>
              <a:t>to</a:t>
            </a:r>
          </a:p>
          <a:p>
            <a:pPr marL="91440">
              <a:lnSpc>
                <a:spcPct val="100000"/>
              </a:lnSpc>
            </a:pPr>
            <a:r>
              <a:rPr spc="-5" dirty="0"/>
              <a:t>develop a </a:t>
            </a:r>
            <a:r>
              <a:rPr spc="-10" dirty="0"/>
              <a:t>citywide </a:t>
            </a:r>
            <a:r>
              <a:rPr spc="-5" dirty="0"/>
              <a:t>Contracts for Excellence</a:t>
            </a:r>
            <a:r>
              <a:rPr spc="35" dirty="0"/>
              <a:t> </a:t>
            </a:r>
            <a:r>
              <a:rPr spc="-5" dirty="0"/>
              <a:t>plan.</a:t>
            </a:r>
          </a:p>
          <a:p>
            <a:pPr marL="91440">
              <a:lnSpc>
                <a:spcPct val="100000"/>
              </a:lnSpc>
              <a:spcBef>
                <a:spcPts val="1155"/>
              </a:spcBef>
            </a:pPr>
            <a:r>
              <a:rPr spc="-5" dirty="0"/>
              <a:t>The deadline for submitting public comments </a:t>
            </a:r>
            <a:r>
              <a:rPr spc="-10" dirty="0"/>
              <a:t>will </a:t>
            </a:r>
            <a:r>
              <a:rPr spc="-5" dirty="0" smtClean="0"/>
              <a:t>be</a:t>
            </a:r>
            <a:r>
              <a:rPr lang="en-US" spc="-5" dirty="0"/>
              <a:t> </a:t>
            </a:r>
            <a:r>
              <a:rPr lang="en-US" spc="-5" dirty="0" smtClean="0">
                <a:solidFill>
                  <a:schemeClr val="tx1"/>
                </a:solidFill>
              </a:rPr>
              <a:t>December 30, 2019</a:t>
            </a:r>
            <a:r>
              <a:rPr b="1" spc="-5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b="1" spc="-5" dirty="0">
              <a:solidFill>
                <a:srgbClr val="000000"/>
              </a:solidFill>
              <a:latin typeface="Arial"/>
              <a:cs typeface="Arial"/>
            </a:endParaRPr>
          </a:p>
          <a:p>
            <a:pPr marL="91440">
              <a:lnSpc>
                <a:spcPct val="100000"/>
              </a:lnSpc>
              <a:spcBef>
                <a:spcPts val="1150"/>
              </a:spcBef>
            </a:pPr>
            <a:r>
              <a:rPr spc="-5" dirty="0"/>
              <a:t>The public may comment on any aspect of the plan,</a:t>
            </a:r>
            <a:r>
              <a:rPr spc="90" dirty="0"/>
              <a:t> </a:t>
            </a:r>
            <a:r>
              <a:rPr spc="-5" dirty="0"/>
              <a:t>including:</a:t>
            </a:r>
          </a:p>
          <a:p>
            <a:pPr marL="434341">
              <a:lnSpc>
                <a:spcPct val="100000"/>
              </a:lnSpc>
              <a:spcBef>
                <a:spcPts val="1155"/>
              </a:spcBef>
              <a:buClr>
                <a:srgbClr val="6699CC"/>
              </a:buClr>
              <a:tabLst>
                <a:tab pos="646430" algn="l"/>
              </a:tabLst>
            </a:pPr>
            <a:r>
              <a:rPr spc="-5" dirty="0"/>
              <a:t>How schools are planning to spend their discretionary funds within the</a:t>
            </a:r>
            <a:r>
              <a:rPr spc="120" dirty="0"/>
              <a:t> </a:t>
            </a:r>
            <a:r>
              <a:rPr spc="-5" dirty="0"/>
              <a:t>six</a:t>
            </a:r>
          </a:p>
          <a:p>
            <a:pPr marL="645795">
              <a:lnSpc>
                <a:spcPct val="100000"/>
              </a:lnSpc>
            </a:pPr>
            <a:r>
              <a:rPr spc="-5" dirty="0" smtClean="0"/>
              <a:t>allowable </a:t>
            </a:r>
            <a:r>
              <a:rPr spc="-5" dirty="0"/>
              <a:t>program</a:t>
            </a:r>
            <a:r>
              <a:rPr spc="5" dirty="0"/>
              <a:t> </a:t>
            </a:r>
            <a:r>
              <a:rPr spc="-5" dirty="0"/>
              <a:t>areas</a:t>
            </a:r>
          </a:p>
          <a:p>
            <a:pPr marL="720091" indent="-285750">
              <a:lnSpc>
                <a:spcPct val="100000"/>
              </a:lnSpc>
              <a:spcBef>
                <a:spcPts val="1150"/>
              </a:spcBef>
              <a:buFont typeface="Wingdings" panose="05000000000000000000" pitchFamily="2" charset="2"/>
              <a:buChar char="Ø"/>
              <a:tabLst>
                <a:tab pos="646430" algn="l"/>
              </a:tabLst>
            </a:pPr>
            <a:r>
              <a:rPr spc="-5" dirty="0"/>
              <a:t>How the </a:t>
            </a:r>
            <a:r>
              <a:rPr spc="-10" dirty="0"/>
              <a:t>DOE </a:t>
            </a:r>
            <a:r>
              <a:rPr spc="-5" dirty="0"/>
              <a:t>is allocating targeted Contract funds to</a:t>
            </a:r>
            <a:r>
              <a:rPr spc="110" dirty="0"/>
              <a:t> </a:t>
            </a:r>
            <a:r>
              <a:rPr spc="-5" dirty="0"/>
              <a:t>schools</a:t>
            </a:r>
          </a:p>
          <a:p>
            <a:pPr marL="720091" indent="-285750">
              <a:lnSpc>
                <a:spcPct val="100000"/>
              </a:lnSpc>
              <a:spcBef>
                <a:spcPts val="1155"/>
              </a:spcBef>
              <a:buFont typeface="Wingdings" panose="05000000000000000000" pitchFamily="2" charset="2"/>
              <a:buChar char="Ø"/>
              <a:tabLst>
                <a:tab pos="646430" algn="l"/>
              </a:tabLst>
            </a:pPr>
            <a:r>
              <a:rPr spc="-5" dirty="0"/>
              <a:t>The public comment</a:t>
            </a:r>
            <a:r>
              <a:rPr spc="15" dirty="0"/>
              <a:t> </a:t>
            </a:r>
            <a:r>
              <a:rPr spc="-5" dirty="0"/>
              <a:t>process</a:t>
            </a:r>
          </a:p>
          <a:p>
            <a:pPr marL="91440" marR="122555">
              <a:lnSpc>
                <a:spcPct val="100000"/>
              </a:lnSpc>
              <a:spcBef>
                <a:spcPts val="1155"/>
              </a:spcBef>
            </a:pPr>
            <a:endParaRPr lang="en-US" spc="-5" dirty="0" smtClean="0"/>
          </a:p>
          <a:p>
            <a:pPr marL="91440" marR="122555">
              <a:lnSpc>
                <a:spcPct val="100000"/>
              </a:lnSpc>
              <a:spcBef>
                <a:spcPts val="1155"/>
              </a:spcBef>
            </a:pPr>
            <a:r>
              <a:rPr spc="-5" dirty="0" smtClean="0"/>
              <a:t>Educators</a:t>
            </a:r>
            <a:r>
              <a:rPr spc="-5" dirty="0"/>
              <a:t>, parents, and </a:t>
            </a:r>
            <a:r>
              <a:rPr dirty="0"/>
              <a:t>all </a:t>
            </a:r>
            <a:r>
              <a:rPr spc="-5" dirty="0"/>
              <a:t>other members of the New </a:t>
            </a:r>
            <a:r>
              <a:rPr spc="-10" dirty="0"/>
              <a:t>York </a:t>
            </a:r>
            <a:r>
              <a:rPr spc="-5" dirty="0"/>
              <a:t>City community </a:t>
            </a:r>
            <a:r>
              <a:rPr spc="-10" dirty="0"/>
              <a:t>with  </a:t>
            </a:r>
            <a:r>
              <a:rPr spc="-5" dirty="0"/>
              <a:t>feedback should e-mail us at</a:t>
            </a:r>
            <a:r>
              <a:rPr spc="65" dirty="0"/>
              <a:t> </a:t>
            </a:r>
            <a:r>
              <a:rPr b="1" u="sng" spc="-5" dirty="0">
                <a:solidFill>
                  <a:srgbClr val="6699CC"/>
                </a:solidFill>
                <a:uFill>
                  <a:solidFill>
                    <a:srgbClr val="6699CC"/>
                  </a:solidFill>
                </a:uFill>
                <a:latin typeface="Arial"/>
                <a:cs typeface="Arial"/>
                <a:hlinkClick r:id="rId2"/>
              </a:rPr>
              <a:t>ContractsForExcellence@schools.nyc.gov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2866" y="1524000"/>
            <a:ext cx="8235950" cy="40169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98755" indent="-28575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NYCDOE receives Foundation Aid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from the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State, making up a portion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of the 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overall</a:t>
            </a:r>
            <a:r>
              <a:rPr sz="1800" spc="5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budget.</a:t>
            </a:r>
            <a:endParaRPr sz="1800" dirty="0">
              <a:latin typeface="Arial"/>
              <a:cs typeface="Arial"/>
            </a:endParaRPr>
          </a:p>
          <a:p>
            <a:pPr marL="298450" marR="271780" indent="-285750" algn="just">
              <a:lnSpc>
                <a:spcPct val="100000"/>
              </a:lnSpc>
              <a:spcBef>
                <a:spcPts val="1295"/>
              </a:spcBef>
              <a:buFont typeface="Wingdings" panose="05000000000000000000" pitchFamily="2" charset="2"/>
              <a:buChar char="Ø"/>
              <a:tabLst>
                <a:tab pos="270510" algn="l"/>
              </a:tabLst>
            </a:pP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November 2006 Court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Appeals decision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stated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that every public school  child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in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State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has </a:t>
            </a:r>
            <a:r>
              <a:rPr lang="en-US" sz="1800" spc="-5" dirty="0" smtClean="0">
                <a:solidFill>
                  <a:srgbClr val="2B2B2B"/>
                </a:solidFill>
                <a:latin typeface="Arial"/>
                <a:cs typeface="Arial"/>
              </a:rPr>
              <a:t>a </a:t>
            </a:r>
            <a:r>
              <a:rPr sz="1800" spc="-10" dirty="0" smtClean="0">
                <a:solidFill>
                  <a:srgbClr val="2B2B2B"/>
                </a:solidFill>
                <a:latin typeface="Arial"/>
                <a:cs typeface="Arial"/>
              </a:rPr>
              <a:t>right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to a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"sound basic education" </a:t>
            </a:r>
            <a:r>
              <a:rPr sz="1800" spc="-10" dirty="0">
                <a:solidFill>
                  <a:srgbClr val="2B2B2B"/>
                </a:solidFill>
                <a:latin typeface="Arial"/>
                <a:cs typeface="Arial"/>
              </a:rPr>
              <a:t>and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that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the State 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has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responsibility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increase funding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New York City's public</a:t>
            </a:r>
            <a:r>
              <a:rPr sz="1800" spc="120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schools.</a:t>
            </a:r>
            <a:endParaRPr sz="1800" dirty="0">
              <a:latin typeface="Arial"/>
              <a:cs typeface="Arial"/>
            </a:endParaRPr>
          </a:p>
          <a:p>
            <a:pPr marL="641351" marR="5080" lvl="1" indent="-285750">
              <a:lnSpc>
                <a:spcPct val="95000"/>
              </a:lnSpc>
              <a:spcBef>
                <a:spcPts val="434"/>
              </a:spcBef>
              <a:buClr>
                <a:srgbClr val="6699CC"/>
              </a:buClr>
              <a:buFont typeface="Arial" panose="020B0604020202020204" pitchFamily="34" charset="0"/>
              <a:buChar char="•"/>
              <a:tabLst>
                <a:tab pos="567055" algn="l"/>
                <a:tab pos="567690" algn="l"/>
              </a:tabLst>
            </a:pP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As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a result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of this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court decision,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New York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State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Legislature passed </a:t>
            </a:r>
            <a:r>
              <a:rPr sz="1600" spc="-5" dirty="0" smtClean="0">
                <a:solidFill>
                  <a:srgbClr val="2B2B2B"/>
                </a:solidFill>
                <a:latin typeface="Arial"/>
                <a:cs typeface="Arial"/>
              </a:rPr>
              <a:t>legislation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requiring that,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for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each school district that has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at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least one school </a:t>
            </a:r>
            <a:r>
              <a:rPr sz="1600" spc="-5" dirty="0" smtClean="0">
                <a:solidFill>
                  <a:srgbClr val="2B2B2B"/>
                </a:solidFill>
                <a:latin typeface="Arial"/>
                <a:cs typeface="Arial"/>
              </a:rPr>
              <a:t>that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requires academic progress or is in need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of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improvement,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school </a:t>
            </a:r>
            <a:r>
              <a:rPr sz="1600" spc="-5" dirty="0" smtClean="0">
                <a:solidFill>
                  <a:srgbClr val="2B2B2B"/>
                </a:solidFill>
                <a:latin typeface="Arial"/>
                <a:cs typeface="Arial"/>
              </a:rPr>
              <a:t>district </a:t>
            </a:r>
            <a:r>
              <a:rPr sz="1600" spc="-15" dirty="0">
                <a:solidFill>
                  <a:srgbClr val="2B2B2B"/>
                </a:solidFill>
                <a:latin typeface="Arial"/>
                <a:cs typeface="Arial"/>
              </a:rPr>
              <a:t>would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receive an increase in foundation aid and a portion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of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that </a:t>
            </a:r>
            <a:r>
              <a:rPr sz="1600" spc="-5" dirty="0" smtClean="0">
                <a:solidFill>
                  <a:srgbClr val="2B2B2B"/>
                </a:solidFill>
                <a:latin typeface="Arial"/>
                <a:cs typeface="Arial"/>
              </a:rPr>
              <a:t>foundation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aid </a:t>
            </a:r>
            <a:r>
              <a:rPr sz="1600" spc="-15" dirty="0">
                <a:solidFill>
                  <a:srgbClr val="2B2B2B"/>
                </a:solidFill>
                <a:latin typeface="Arial"/>
                <a:cs typeface="Arial"/>
              </a:rPr>
              <a:t>would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be subject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to the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categorical spending requirements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of </a:t>
            </a:r>
            <a:r>
              <a:rPr sz="1600" spc="-5" dirty="0" smtClean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Contract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for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Excellence. Funds </a:t>
            </a:r>
            <a:r>
              <a:rPr sz="1600" spc="-15" dirty="0">
                <a:solidFill>
                  <a:srgbClr val="2B2B2B"/>
                </a:solidFill>
                <a:latin typeface="Arial"/>
                <a:cs typeface="Arial"/>
              </a:rPr>
              <a:t>were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first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received in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2007-2008  school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B2B2B"/>
                </a:solidFill>
                <a:latin typeface="Arial"/>
                <a:cs typeface="Arial"/>
              </a:rPr>
              <a:t>year.</a:t>
            </a:r>
            <a:endParaRPr sz="1600" dirty="0">
              <a:latin typeface="Arial"/>
              <a:cs typeface="Arial"/>
            </a:endParaRPr>
          </a:p>
          <a:p>
            <a:pPr marL="298450" marR="71755" indent="-285750">
              <a:lnSpc>
                <a:spcPct val="100000"/>
              </a:lnSpc>
              <a:spcBef>
                <a:spcPts val="1300"/>
              </a:spcBef>
              <a:buFont typeface="Wingdings" panose="05000000000000000000" pitchFamily="2" charset="2"/>
              <a:buChar char="Ø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These funds, under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State </a:t>
            </a:r>
            <a:r>
              <a:rPr sz="1800" spc="-15" dirty="0">
                <a:solidFill>
                  <a:srgbClr val="2B2B2B"/>
                </a:solidFill>
                <a:latin typeface="Arial"/>
                <a:cs typeface="Arial"/>
              </a:rPr>
              <a:t>law,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must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be distributed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schools that meet certain  requirements and must be spent by those schools in designated program  areas, </a:t>
            </a:r>
            <a:r>
              <a:rPr lang="en-US" sz="1800" spc="-5" dirty="0" smtClean="0">
                <a:solidFill>
                  <a:srgbClr val="2B2B2B"/>
                </a:solidFill>
                <a:latin typeface="Arial"/>
                <a:cs typeface="Arial"/>
              </a:rPr>
              <a:t>as </a:t>
            </a:r>
            <a:r>
              <a:rPr sz="1800" dirty="0" smtClean="0">
                <a:solidFill>
                  <a:srgbClr val="2B2B2B"/>
                </a:solidFill>
                <a:latin typeface="Arial"/>
                <a:cs typeface="Arial"/>
              </a:rPr>
              <a:t>set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forth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in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Contract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Excellence</a:t>
            </a:r>
            <a:r>
              <a:rPr sz="1800" spc="25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legislation.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7076" y="372617"/>
            <a:ext cx="69075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Contracts for Excellence (C4E)</a:t>
            </a:r>
            <a:r>
              <a:rPr sz="2800" spc="85" dirty="0"/>
              <a:t> </a:t>
            </a:r>
            <a:r>
              <a:rPr sz="2800" spc="-5" dirty="0"/>
              <a:t>Overview</a:t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611" y="401828"/>
            <a:ext cx="7694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Contracts for Excellence (C4E)</a:t>
            </a:r>
            <a:r>
              <a:rPr sz="2800" spc="85" dirty="0"/>
              <a:t> </a:t>
            </a:r>
            <a:r>
              <a:rPr sz="2800" spc="-5" dirty="0"/>
              <a:t>Requirements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7755" y="1219200"/>
            <a:ext cx="8168005" cy="45313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6390" algn="l"/>
              </a:tabLst>
            </a:pPr>
            <a:r>
              <a:rPr sz="1600" b="1" spc="-5" dirty="0">
                <a:latin typeface="Arial"/>
                <a:cs typeface="Arial"/>
              </a:rPr>
              <a:t>1.	</a:t>
            </a:r>
            <a:r>
              <a:rPr sz="1600" b="1" spc="-10" dirty="0">
                <a:latin typeface="Arial"/>
                <a:cs typeface="Arial"/>
              </a:rPr>
              <a:t>Funds </a:t>
            </a:r>
            <a:r>
              <a:rPr sz="1600" b="1" spc="-5" dirty="0">
                <a:latin typeface="Arial"/>
                <a:cs typeface="Arial"/>
              </a:rPr>
              <a:t>must </a:t>
            </a:r>
            <a:r>
              <a:rPr sz="1600" b="1" spc="-10" dirty="0">
                <a:latin typeface="Arial"/>
                <a:cs typeface="Arial"/>
              </a:rPr>
              <a:t>support </a:t>
            </a:r>
            <a:r>
              <a:rPr sz="1600" b="1" spc="-5" dirty="0">
                <a:latin typeface="Arial"/>
                <a:cs typeface="Arial"/>
              </a:rPr>
              <a:t>specific program</a:t>
            </a:r>
            <a:r>
              <a:rPr sz="1600" b="1" spc="15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initiatives</a:t>
            </a:r>
            <a:r>
              <a:rPr sz="1600" spc="-5" dirty="0" smtClean="0">
                <a:latin typeface="Arial"/>
                <a:cs typeface="Arial"/>
              </a:rPr>
              <a:t>:</a:t>
            </a:r>
            <a:endParaRPr lang="en-US" sz="1600" spc="-5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6390" algn="l"/>
              </a:tabLst>
            </a:pPr>
            <a:endParaRPr sz="1600" dirty="0">
              <a:latin typeface="Arial"/>
              <a:cs typeface="Arial"/>
            </a:endParaRPr>
          </a:p>
          <a:p>
            <a:pPr marL="641985" marR="5080" indent="-287020">
              <a:lnSpc>
                <a:spcPct val="100000"/>
              </a:lnSpc>
              <a:spcBef>
                <a:spcPts val="1050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400" b="1" spc="-5" dirty="0" smtClean="0">
                <a:latin typeface="Arial"/>
                <a:cs typeface="Arial"/>
              </a:rPr>
              <a:t>Class </a:t>
            </a:r>
            <a:r>
              <a:rPr sz="1400" b="1" dirty="0">
                <a:latin typeface="Arial"/>
                <a:cs typeface="Arial"/>
              </a:rPr>
              <a:t>Size Reduction </a:t>
            </a:r>
            <a:r>
              <a:rPr sz="1400" dirty="0">
                <a:solidFill>
                  <a:srgbClr val="666666"/>
                </a:solidFill>
                <a:latin typeface="Arial"/>
                <a:cs typeface="Arial"/>
              </a:rPr>
              <a:t>–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opening additional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class sections,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creating more classrooms or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school  buildings, assigning more than one teacher to a classroom, and other approved methods, to  facilitate student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attainment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of State learning standards,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with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priority given to </a:t>
            </a:r>
            <a:r>
              <a:rPr sz="1400" i="1" spc="5" dirty="0">
                <a:solidFill>
                  <a:srgbClr val="666666"/>
                </a:solidFill>
                <a:latin typeface="Arial"/>
                <a:cs typeface="Arial"/>
              </a:rPr>
              <a:t>pre-K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through  grade 12 students in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overcrowded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schools, particularly those requiring academic progress,  schools</a:t>
            </a:r>
            <a:r>
              <a:rPr sz="1400" i="1" spc="-3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in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need</a:t>
            </a:r>
            <a:r>
              <a:rPr sz="1400" i="1" spc="-1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of</a:t>
            </a:r>
            <a:r>
              <a:rPr sz="1400" i="1" spc="-1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improvement,</a:t>
            </a:r>
            <a:r>
              <a:rPr sz="1400" i="1" spc="-4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schools</a:t>
            </a:r>
            <a:r>
              <a:rPr sz="1400" i="1" spc="-3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in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corrective</a:t>
            </a:r>
            <a:r>
              <a:rPr sz="1400" i="1" spc="-4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action,</a:t>
            </a:r>
            <a:r>
              <a:rPr sz="1400" i="1" spc="-3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and</a:t>
            </a:r>
            <a:r>
              <a:rPr sz="1400" i="1" spc="-1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schools</a:t>
            </a:r>
            <a:r>
              <a:rPr sz="1400" i="1" spc="-3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in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 restructuring</a:t>
            </a:r>
            <a:r>
              <a:rPr sz="1400" i="1" spc="-4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666666"/>
                </a:solidFill>
                <a:latin typeface="Arial"/>
                <a:cs typeface="Arial"/>
              </a:rPr>
              <a:t>status</a:t>
            </a:r>
            <a:endParaRPr lang="en-US" sz="1400" i="1" spc="-5" dirty="0" smtClean="0">
              <a:solidFill>
                <a:srgbClr val="666666"/>
              </a:solidFill>
              <a:latin typeface="Arial"/>
              <a:cs typeface="Arial"/>
            </a:endParaRPr>
          </a:p>
          <a:p>
            <a:pPr marL="641350" indent="-285750">
              <a:lnSpc>
                <a:spcPct val="100000"/>
              </a:lnSpc>
              <a:spcBef>
                <a:spcPts val="1010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400" b="1" spc="-5" dirty="0" smtClean="0">
                <a:latin typeface="Arial"/>
                <a:cs typeface="Arial"/>
              </a:rPr>
              <a:t>Time</a:t>
            </a:r>
            <a:r>
              <a:rPr sz="1400" b="1" spc="-10" dirty="0" smtClean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on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Task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–</a:t>
            </a:r>
            <a:r>
              <a:rPr sz="1400" i="1" spc="-1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programs</a:t>
            </a:r>
            <a:r>
              <a:rPr sz="1400" i="1" spc="-4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focusing</a:t>
            </a:r>
            <a:r>
              <a:rPr sz="1400" i="1" spc="-4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on</a:t>
            </a:r>
            <a:r>
              <a:rPr sz="1400" i="1" spc="-2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students</a:t>
            </a:r>
            <a:r>
              <a:rPr sz="1400" i="1" spc="-4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who</a:t>
            </a:r>
            <a:r>
              <a:rPr sz="1400" i="1" spc="-1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may</a:t>
            </a:r>
            <a:r>
              <a:rPr sz="1400" i="1" spc="-1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require</a:t>
            </a:r>
            <a:r>
              <a:rPr sz="1400" i="1" spc="-2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additional</a:t>
            </a:r>
            <a:r>
              <a:rPr sz="1400" i="1" spc="-4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or</a:t>
            </a:r>
            <a:r>
              <a:rPr sz="1400" i="1" spc="-1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increased</a:t>
            </a:r>
            <a:endParaRPr sz="1400" dirty="0">
              <a:latin typeface="Arial"/>
              <a:cs typeface="Arial"/>
            </a:endParaRPr>
          </a:p>
          <a:p>
            <a:pPr marL="641985">
              <a:lnSpc>
                <a:spcPct val="100000"/>
              </a:lnSpc>
              <a:spcBef>
                <a:spcPts val="5"/>
              </a:spcBef>
            </a:pP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individualized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attention in order to raise</a:t>
            </a:r>
            <a:r>
              <a:rPr sz="1400" i="1" spc="-15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achievement</a:t>
            </a:r>
            <a:endParaRPr sz="1400" dirty="0">
              <a:latin typeface="Arial"/>
              <a:cs typeface="Arial"/>
            </a:endParaRPr>
          </a:p>
          <a:p>
            <a:pPr marL="641985" marR="204470" indent="-287020">
              <a:lnSpc>
                <a:spcPct val="100000"/>
              </a:lnSpc>
              <a:spcBef>
                <a:spcPts val="1005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400" b="1" dirty="0" smtClean="0">
                <a:latin typeface="Arial"/>
                <a:cs typeface="Arial"/>
              </a:rPr>
              <a:t>Teacher </a:t>
            </a:r>
            <a:r>
              <a:rPr sz="1400" b="1" dirty="0">
                <a:latin typeface="Arial"/>
                <a:cs typeface="Arial"/>
              </a:rPr>
              <a:t>&amp; Principal Quality </a:t>
            </a:r>
            <a:r>
              <a:rPr sz="1400" b="1" spc="-5" dirty="0">
                <a:latin typeface="Arial"/>
                <a:cs typeface="Arial"/>
              </a:rPr>
              <a:t>Initiatives </a:t>
            </a:r>
            <a:r>
              <a:rPr sz="1400" i="1" dirty="0">
                <a:solidFill>
                  <a:srgbClr val="7E7E7E"/>
                </a:solidFill>
                <a:latin typeface="Arial"/>
                <a:cs typeface="Arial"/>
              </a:rPr>
              <a:t>–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programs supporting development &amp; retention of</a:t>
            </a:r>
            <a:r>
              <a:rPr sz="1400" i="1" spc="-27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high </a:t>
            </a:r>
            <a:r>
              <a:rPr sz="1400" i="1" dirty="0" smtClean="0">
                <a:solidFill>
                  <a:srgbClr val="666666"/>
                </a:solidFill>
                <a:latin typeface="Arial"/>
                <a:cs typeface="Arial"/>
              </a:rPr>
              <a:t>quality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teachers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and principals for raising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achievement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in struggling</a:t>
            </a:r>
            <a:r>
              <a:rPr sz="1400" i="1" spc="-26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schools</a:t>
            </a:r>
            <a:endParaRPr sz="1400" dirty="0">
              <a:latin typeface="Arial"/>
              <a:cs typeface="Arial"/>
            </a:endParaRPr>
          </a:p>
          <a:p>
            <a:pPr marL="641985" marR="243840" indent="-287020">
              <a:lnSpc>
                <a:spcPct val="100000"/>
              </a:lnSpc>
              <a:spcBef>
                <a:spcPts val="1010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400" b="1" dirty="0" smtClean="0">
                <a:latin typeface="Arial"/>
                <a:cs typeface="Arial"/>
              </a:rPr>
              <a:t>Middle </a:t>
            </a:r>
            <a:r>
              <a:rPr sz="1400" b="1" dirty="0">
                <a:latin typeface="Arial"/>
                <a:cs typeface="Arial"/>
              </a:rPr>
              <a:t>&amp; </a:t>
            </a:r>
            <a:r>
              <a:rPr sz="1400" b="1" spc="-5" dirty="0">
                <a:latin typeface="Arial"/>
                <a:cs typeface="Arial"/>
              </a:rPr>
              <a:t>High </a:t>
            </a:r>
            <a:r>
              <a:rPr sz="1400" b="1" dirty="0">
                <a:latin typeface="Arial"/>
                <a:cs typeface="Arial"/>
              </a:rPr>
              <a:t>School </a:t>
            </a:r>
            <a:r>
              <a:rPr sz="1400" b="1" spc="-5" dirty="0">
                <a:latin typeface="Arial"/>
                <a:cs typeface="Arial"/>
              </a:rPr>
              <a:t>Restructuring </a:t>
            </a:r>
            <a:r>
              <a:rPr sz="1400" i="1" dirty="0">
                <a:solidFill>
                  <a:srgbClr val="7E7E7E"/>
                </a:solidFill>
                <a:latin typeface="Arial"/>
                <a:cs typeface="Arial"/>
              </a:rPr>
              <a:t>–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instructional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and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structural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changes in middle and</a:t>
            </a:r>
            <a:r>
              <a:rPr sz="1400" i="1" spc="-16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high  schools to support class </a:t>
            </a:r>
            <a:r>
              <a:rPr sz="1400" i="1" spc="-10" dirty="0">
                <a:solidFill>
                  <a:srgbClr val="666666"/>
                </a:solidFill>
                <a:latin typeface="Arial"/>
                <a:cs typeface="Arial"/>
              </a:rPr>
              <a:t>size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reduction and raise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achievement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in struggling</a:t>
            </a:r>
            <a:r>
              <a:rPr sz="1400" i="1" spc="-27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schools</a:t>
            </a:r>
            <a:endParaRPr sz="1400" dirty="0">
              <a:latin typeface="Arial"/>
              <a:cs typeface="Arial"/>
            </a:endParaRPr>
          </a:p>
          <a:p>
            <a:pPr marL="641350" indent="-285750">
              <a:lnSpc>
                <a:spcPct val="100000"/>
              </a:lnSpc>
              <a:spcBef>
                <a:spcPts val="1010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400" b="1" spc="-5" dirty="0" smtClean="0">
                <a:latin typeface="Arial"/>
                <a:cs typeface="Arial"/>
              </a:rPr>
              <a:t>Full-Day </a:t>
            </a:r>
            <a:r>
              <a:rPr sz="1400" b="1" spc="-5" dirty="0">
                <a:latin typeface="Arial"/>
                <a:cs typeface="Arial"/>
              </a:rPr>
              <a:t>Pre-Kindergarten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dirty="0" smtClean="0">
                <a:latin typeface="Arial"/>
                <a:cs typeface="Arial"/>
              </a:rPr>
              <a:t>Programs</a:t>
            </a:r>
            <a:endParaRPr lang="en-US" sz="1400" b="1" dirty="0" smtClean="0">
              <a:latin typeface="Arial"/>
              <a:cs typeface="Arial"/>
            </a:endParaRPr>
          </a:p>
          <a:p>
            <a:pPr marL="641985" marR="358775" indent="-287020">
              <a:lnSpc>
                <a:spcPct val="100000"/>
              </a:lnSpc>
              <a:spcBef>
                <a:spcPts val="1010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400" b="1" dirty="0" smtClean="0">
                <a:latin typeface="Arial"/>
                <a:cs typeface="Arial"/>
              </a:rPr>
              <a:t>Model</a:t>
            </a:r>
            <a:r>
              <a:rPr sz="1400" b="1" spc="-25" dirty="0" smtClean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Programs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for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English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Language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Learners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7E7E7E"/>
                </a:solidFill>
                <a:latin typeface="Arial"/>
                <a:cs typeface="Arial"/>
              </a:rPr>
              <a:t>–</a:t>
            </a:r>
            <a:r>
              <a:rPr sz="1400" i="1" spc="-1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programs</a:t>
            </a:r>
            <a:r>
              <a:rPr sz="1400" i="1" spc="-4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aimed</a:t>
            </a:r>
            <a:r>
              <a:rPr sz="1400" i="1" spc="-2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at</a:t>
            </a:r>
            <a:r>
              <a:rPr sz="1400" i="1" spc="-1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supporting</a:t>
            </a:r>
            <a:r>
              <a:rPr sz="1400" i="1" spc="-5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schools</a:t>
            </a:r>
            <a:r>
              <a:rPr sz="1400" i="1" spc="-4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in </a:t>
            </a:r>
            <a:r>
              <a:rPr sz="1400" i="1" spc="-5" dirty="0" smtClean="0">
                <a:solidFill>
                  <a:srgbClr val="666666"/>
                </a:solidFill>
                <a:latin typeface="Arial"/>
                <a:cs typeface="Arial"/>
              </a:rPr>
              <a:t>adopting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“best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practices” for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raising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achievement among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English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Language</a:t>
            </a:r>
            <a:r>
              <a:rPr sz="1400" i="1" spc="-26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Learners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044" y="358267"/>
            <a:ext cx="76142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Contracts for Excellence Requirements</a:t>
            </a:r>
            <a:r>
              <a:rPr sz="2800" spc="145" dirty="0"/>
              <a:t> </a:t>
            </a:r>
            <a:r>
              <a:rPr sz="1800" dirty="0"/>
              <a:t>(cont’d)</a:t>
            </a:r>
            <a:endParaRPr sz="18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3729" y="1125092"/>
            <a:ext cx="7908925" cy="54373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0510" marR="285115" indent="-270510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270510" algn="l"/>
              </a:tabLst>
            </a:pPr>
            <a:r>
              <a:rPr sz="1500" b="1" spc="-5" dirty="0">
                <a:solidFill>
                  <a:srgbClr val="2B2B2B"/>
                </a:solidFill>
                <a:latin typeface="Arial"/>
                <a:cs typeface="Arial"/>
              </a:rPr>
              <a:t>Funds </a:t>
            </a:r>
            <a:r>
              <a:rPr lang="en-US" sz="1500" b="1" spc="-5" dirty="0">
                <a:solidFill>
                  <a:srgbClr val="2B2B2B"/>
                </a:solidFill>
                <a:latin typeface="Arial"/>
                <a:cs typeface="Arial"/>
              </a:rPr>
              <a:t>should be used towards meeting schools’ overall educational </a:t>
            </a:r>
            <a:r>
              <a:rPr lang="en-US" sz="1500" b="1" spc="-5" dirty="0" smtClean="0">
                <a:solidFill>
                  <a:srgbClr val="2B2B2B"/>
                </a:solidFill>
                <a:latin typeface="Arial"/>
                <a:cs typeface="Arial"/>
              </a:rPr>
              <a:t>goals as outlined in the School Comprehensive Educational Plan (SCEP) and </a:t>
            </a:r>
            <a:r>
              <a:rPr sz="1500" b="1" spc="-5" dirty="0" smtClean="0">
                <a:solidFill>
                  <a:srgbClr val="2B2B2B"/>
                </a:solidFill>
                <a:latin typeface="Arial"/>
                <a:cs typeface="Arial"/>
              </a:rPr>
              <a:t>must </a:t>
            </a:r>
            <a:r>
              <a:rPr sz="1500" b="1" spc="-5" dirty="0">
                <a:solidFill>
                  <a:srgbClr val="2B2B2B"/>
                </a:solidFill>
                <a:latin typeface="Arial"/>
                <a:cs typeface="Arial"/>
              </a:rPr>
              <a:t>be allocated predominantly </a:t>
            </a:r>
            <a:r>
              <a:rPr sz="1500" b="1" dirty="0">
                <a:solidFill>
                  <a:srgbClr val="2B2B2B"/>
                </a:solidFill>
                <a:latin typeface="Arial"/>
                <a:cs typeface="Arial"/>
              </a:rPr>
              <a:t>to </a:t>
            </a:r>
            <a:r>
              <a:rPr sz="1500" b="1" spc="-5" dirty="0">
                <a:solidFill>
                  <a:srgbClr val="2B2B2B"/>
                </a:solidFill>
                <a:latin typeface="Arial"/>
                <a:cs typeface="Arial"/>
              </a:rPr>
              <a:t>students </a:t>
            </a:r>
            <a:r>
              <a:rPr sz="1500" b="1" dirty="0">
                <a:solidFill>
                  <a:srgbClr val="2B2B2B"/>
                </a:solidFill>
                <a:latin typeface="Arial"/>
                <a:cs typeface="Arial"/>
              </a:rPr>
              <a:t>with </a:t>
            </a:r>
            <a:r>
              <a:rPr sz="1500" b="1" spc="-5" dirty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500" b="1" dirty="0">
                <a:solidFill>
                  <a:srgbClr val="2B2B2B"/>
                </a:solidFill>
                <a:latin typeface="Arial"/>
                <a:cs typeface="Arial"/>
              </a:rPr>
              <a:t>greatest </a:t>
            </a:r>
            <a:r>
              <a:rPr sz="1500" b="1" spc="-5" dirty="0">
                <a:solidFill>
                  <a:srgbClr val="2B2B2B"/>
                </a:solidFill>
                <a:latin typeface="Arial"/>
                <a:cs typeface="Arial"/>
              </a:rPr>
              <a:t>educational  </a:t>
            </a:r>
            <a:r>
              <a:rPr sz="1500" b="1" spc="-5" dirty="0" smtClean="0">
                <a:solidFill>
                  <a:srgbClr val="2B2B2B"/>
                </a:solidFill>
                <a:latin typeface="Arial"/>
                <a:cs typeface="Arial"/>
              </a:rPr>
              <a:t>needs</a:t>
            </a:r>
            <a:r>
              <a:rPr lang="en-US" sz="1500" b="1" spc="-5" dirty="0">
                <a:latin typeface="Arial"/>
                <a:cs typeface="Arial"/>
              </a:rPr>
              <a:t>,</a:t>
            </a:r>
            <a:r>
              <a:rPr lang="en-US" sz="1500" b="1" spc="-5" dirty="0" smtClean="0">
                <a:latin typeface="Arial"/>
                <a:cs typeface="Arial"/>
              </a:rPr>
              <a:t> such as</a:t>
            </a:r>
            <a:endParaRPr sz="1500" dirty="0">
              <a:latin typeface="Arial"/>
              <a:cs typeface="Arial"/>
            </a:endParaRPr>
          </a:p>
          <a:p>
            <a:pPr marL="641350" indent="-285750">
              <a:lnSpc>
                <a:spcPct val="100000"/>
              </a:lnSpc>
              <a:spcBef>
                <a:spcPts val="1080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English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Language</a:t>
            </a:r>
            <a:r>
              <a:rPr sz="1500" spc="-25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B2B2B"/>
                </a:solidFill>
                <a:latin typeface="Arial"/>
                <a:cs typeface="Arial"/>
              </a:rPr>
              <a:t>Learners</a:t>
            </a:r>
            <a:endParaRPr sz="1500" dirty="0">
              <a:latin typeface="Arial"/>
              <a:cs typeface="Arial"/>
            </a:endParaRPr>
          </a:p>
          <a:p>
            <a:pPr marL="641350" indent="-285750">
              <a:lnSpc>
                <a:spcPct val="100000"/>
              </a:lnSpc>
              <a:spcBef>
                <a:spcPts val="1080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Students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in</a:t>
            </a:r>
            <a:r>
              <a:rPr sz="1500" spc="-40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Poverty</a:t>
            </a:r>
            <a:endParaRPr sz="1500" dirty="0">
              <a:latin typeface="Arial"/>
              <a:cs typeface="Arial"/>
            </a:endParaRPr>
          </a:p>
          <a:p>
            <a:pPr marL="641350" indent="-285750">
              <a:lnSpc>
                <a:spcPct val="100000"/>
              </a:lnSpc>
              <a:spcBef>
                <a:spcPts val="1080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Students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with</a:t>
            </a:r>
            <a:r>
              <a:rPr sz="1500" spc="-35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B2B2B"/>
                </a:solidFill>
                <a:latin typeface="Arial"/>
                <a:cs typeface="Arial"/>
              </a:rPr>
              <a:t>Disabilities</a:t>
            </a:r>
            <a:endParaRPr sz="1500" dirty="0">
              <a:latin typeface="Arial"/>
              <a:cs typeface="Arial"/>
            </a:endParaRPr>
          </a:p>
          <a:p>
            <a:pPr marL="641350" indent="-285750">
              <a:lnSpc>
                <a:spcPct val="100000"/>
              </a:lnSpc>
              <a:spcBef>
                <a:spcPts val="1080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Students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with </a:t>
            </a:r>
            <a:r>
              <a:rPr sz="1500" dirty="0">
                <a:solidFill>
                  <a:srgbClr val="2B2B2B"/>
                </a:solidFill>
                <a:latin typeface="Arial"/>
                <a:cs typeface="Arial"/>
              </a:rPr>
              <a:t>Low Academic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Achievement </a:t>
            </a:r>
            <a:r>
              <a:rPr sz="1500" dirty="0">
                <a:solidFill>
                  <a:srgbClr val="2B2B2B"/>
                </a:solidFill>
                <a:latin typeface="Arial"/>
                <a:cs typeface="Arial"/>
              </a:rPr>
              <a:t>or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At </a:t>
            </a:r>
            <a:r>
              <a:rPr sz="1500" dirty="0">
                <a:solidFill>
                  <a:srgbClr val="2B2B2B"/>
                </a:solidFill>
                <a:latin typeface="Arial"/>
                <a:cs typeface="Arial"/>
              </a:rPr>
              <a:t>Risk of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Not</a:t>
            </a:r>
            <a:r>
              <a:rPr sz="1500" spc="-60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Graduating</a:t>
            </a:r>
            <a:endParaRPr lang="en-US" sz="1500" dirty="0" smtClean="0">
              <a:solidFill>
                <a:srgbClr val="2B2B2B"/>
              </a:solidFill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080"/>
              </a:spcBef>
              <a:tabLst>
                <a:tab pos="641985" algn="l"/>
              </a:tabLst>
            </a:pPr>
            <a:endParaRPr sz="1500" dirty="0">
              <a:latin typeface="Arial"/>
              <a:cs typeface="Arial"/>
            </a:endParaRPr>
          </a:p>
          <a:p>
            <a:pPr marL="224154" indent="-211454">
              <a:lnSpc>
                <a:spcPct val="100000"/>
              </a:lnSpc>
              <a:spcBef>
                <a:spcPts val="1085"/>
              </a:spcBef>
              <a:buAutoNum type="arabicPeriod" startAt="3"/>
              <a:tabLst>
                <a:tab pos="224790" algn="l"/>
              </a:tabLst>
            </a:pPr>
            <a:r>
              <a:rPr sz="1500" b="1" spc="-5" dirty="0">
                <a:solidFill>
                  <a:srgbClr val="2B2B2B"/>
                </a:solidFill>
                <a:latin typeface="Arial"/>
                <a:cs typeface="Arial"/>
              </a:rPr>
              <a:t>Funds must supplement, not </a:t>
            </a:r>
            <a:r>
              <a:rPr sz="1500" b="1" spc="-5" dirty="0" smtClean="0">
                <a:solidFill>
                  <a:srgbClr val="2B2B2B"/>
                </a:solidFill>
                <a:latin typeface="Arial"/>
                <a:cs typeface="Arial"/>
              </a:rPr>
              <a:t>supplant</a:t>
            </a:r>
            <a:r>
              <a:rPr lang="en-US" sz="1500" b="1" spc="-5" dirty="0" smtClean="0">
                <a:solidFill>
                  <a:srgbClr val="2B2B2B"/>
                </a:solidFill>
                <a:latin typeface="Arial"/>
                <a:cs typeface="Arial"/>
              </a:rPr>
              <a:t>, local funding or other grants:</a:t>
            </a:r>
            <a:endParaRPr sz="1500" dirty="0" smtClean="0">
              <a:latin typeface="Arial"/>
              <a:cs typeface="Arial"/>
            </a:endParaRPr>
          </a:p>
          <a:p>
            <a:pPr marL="640715" marR="5080" indent="-285750">
              <a:lnSpc>
                <a:spcPct val="100000"/>
              </a:lnSpc>
              <a:spcBef>
                <a:spcPts val="1080"/>
              </a:spcBef>
              <a:buFont typeface="Wingdings" panose="05000000000000000000" pitchFamily="2" charset="2"/>
              <a:buChar char="Ø"/>
            </a:pP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Expenditures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made using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C4E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funds must “supplement, not supplant” funding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provided  by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school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district;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however, SED has provided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guidance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explaining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that certain 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expenditures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may be paid for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with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C4E funds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even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though these programs or 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expenditures were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originally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or </a:t>
            </a:r>
            <a:r>
              <a:rPr sz="1500" spc="-10" dirty="0" smtClean="0">
                <a:solidFill>
                  <a:srgbClr val="2B2B2B"/>
                </a:solidFill>
                <a:latin typeface="Arial"/>
                <a:cs typeface="Arial"/>
              </a:rPr>
              <a:t>have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been typically paid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for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by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the district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or by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other  grants. For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example,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if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a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program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had been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funded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by a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different grant,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but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that grant  funding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has been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cut, then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C4E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funds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can be used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to fund the</a:t>
            </a:r>
            <a:r>
              <a:rPr sz="1500" spc="-150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program.</a:t>
            </a:r>
            <a:endParaRPr sz="1500" dirty="0" smtClean="0">
              <a:latin typeface="Arial"/>
              <a:cs typeface="Arial"/>
            </a:endParaRPr>
          </a:p>
          <a:p>
            <a:pPr marL="641350" indent="-285750">
              <a:lnSpc>
                <a:spcPct val="100000"/>
              </a:lnSpc>
              <a:spcBef>
                <a:spcPts val="1080"/>
              </a:spcBef>
              <a:buFont typeface="Wingdings" panose="05000000000000000000" pitchFamily="2" charset="2"/>
              <a:buChar char="Ø"/>
            </a:pP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For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new </a:t>
            </a:r>
            <a:r>
              <a:rPr sz="1500" dirty="0">
                <a:solidFill>
                  <a:srgbClr val="2B2B2B"/>
                </a:solidFill>
                <a:latin typeface="Arial"/>
                <a:cs typeface="Arial"/>
              </a:rPr>
              <a:t>or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expan</a:t>
            </a:r>
            <a:r>
              <a:rPr lang="en-US" sz="1500" spc="-5" dirty="0" smtClean="0">
                <a:solidFill>
                  <a:srgbClr val="2B2B2B"/>
                </a:solidFill>
                <a:latin typeface="Arial"/>
                <a:cs typeface="Arial"/>
              </a:rPr>
              <a:t>sion of existing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B2B2B"/>
                </a:solidFill>
                <a:latin typeface="Arial"/>
                <a:cs typeface="Arial"/>
              </a:rPr>
              <a:t>programs</a:t>
            </a:r>
            <a:r>
              <a:rPr sz="1500" spc="-90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only</a:t>
            </a:r>
            <a:endParaRPr sz="1500" dirty="0">
              <a:latin typeface="Arial"/>
              <a:cs typeface="Arial"/>
            </a:endParaRPr>
          </a:p>
          <a:p>
            <a:pPr marL="354965" marR="168275">
              <a:lnSpc>
                <a:spcPct val="100000"/>
              </a:lnSpc>
              <a:spcBef>
                <a:spcPts val="1085"/>
              </a:spcBef>
            </a:pP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46249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State C4E Funding Breakdown 2019-20</a:t>
            </a:r>
          </a:p>
        </p:txBody>
      </p:sp>
      <p:sp>
        <p:nvSpPr>
          <p:cNvPr id="12290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2BA54D45-DE02-456E-8993-AA390A08F19F}" type="slidenum">
              <a:rPr lang="en-US"/>
              <a:pPr/>
              <a:t>5</a:t>
            </a:fld>
            <a:endParaRPr lang="en-US" sz="140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790706" y="1080132"/>
            <a:ext cx="5060686" cy="4493538"/>
          </a:xfrm>
          <a:prstGeom prst="rect">
            <a:avLst/>
          </a:prstGeom>
          <a:solidFill>
            <a:srgbClr val="FFFF00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863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Unrestricted funds </a:t>
            </a:r>
            <a:r>
              <a:rPr lang="en-US" altLang="en-US" sz="1400" dirty="0" smtClean="0"/>
              <a:t>are</a:t>
            </a:r>
            <a:r>
              <a:rPr lang="en-US" altLang="en-US" sz="1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altLang="en-US" sz="1400" dirty="0">
                <a:solidFill>
                  <a:schemeClr val="tx1">
                    <a:lumMod val="75000"/>
                  </a:schemeClr>
                </a:solidFill>
              </a:rPr>
              <a:t>not subject to C4E </a:t>
            </a:r>
            <a:r>
              <a:rPr lang="en-US" altLang="en-US" sz="1400" dirty="0" smtClean="0">
                <a:solidFill>
                  <a:schemeClr val="tx1">
                    <a:lumMod val="75000"/>
                  </a:schemeClr>
                </a:solidFill>
              </a:rPr>
              <a:t>rules and may </a:t>
            </a:r>
            <a:r>
              <a:rPr lang="en-US" altLang="en-US" sz="1400" dirty="0">
                <a:solidFill>
                  <a:schemeClr val="tx1">
                    <a:lumMod val="75000"/>
                  </a:schemeClr>
                </a:solidFill>
              </a:rPr>
              <a:t>be used as </a:t>
            </a:r>
            <a:r>
              <a:rPr lang="en-US" altLang="en-US" sz="1400" dirty="0" smtClean="0">
                <a:solidFill>
                  <a:schemeClr val="tx1">
                    <a:lumMod val="75000"/>
                  </a:schemeClr>
                </a:solidFill>
              </a:rPr>
              <a:t>needed.  $183 million is 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embedded 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in Fair Student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Funding, which is the 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primary funding source for schools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.  Details 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for Fair Student Funding can be found by visiting: </a:t>
            </a:r>
            <a:r>
              <a:rPr lang="en-US" sz="1000" dirty="0" smtClean="0">
                <a:solidFill>
                  <a:schemeClr val="tx1">
                    <a:lumMod val="75000"/>
                  </a:schemeClr>
                </a:solidFill>
                <a:hlinkClick r:id="rId3"/>
              </a:rPr>
              <a:t>www.nycenet.edu/offices/finance_schools/budget/DSBPO/allocationmemo/fy19_20/fy20_docs/fy2020_sam001_1b.htm</a:t>
            </a:r>
            <a:endParaRPr lang="en-US" sz="10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46863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Restricted funds must </a:t>
            </a:r>
            <a:r>
              <a:rPr lang="en-US" altLang="en-US" sz="1400" dirty="0" smtClean="0">
                <a:solidFill>
                  <a:schemeClr val="tx1">
                    <a:lumMod val="75000"/>
                  </a:schemeClr>
                </a:solidFill>
              </a:rPr>
              <a:t>comply with C4E guidelines.  $348 million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is 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distributed through school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allocations. </a:t>
            </a:r>
            <a:r>
              <a:rPr lang="en-US" sz="1400" u="none" dirty="0" smtClean="0">
                <a:solidFill>
                  <a:schemeClr val="tx1">
                    <a:lumMod val="75000"/>
                  </a:schemeClr>
                </a:solidFill>
                <a:ea typeface="ＭＳ Ｐゴシック" charset="-128"/>
              </a:rPr>
              <a:t>The State has not given DOE any additional C4E funding above the amount it provided last year.</a:t>
            </a:r>
          </a:p>
          <a:p>
            <a:pPr marL="46863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400" u="none" dirty="0" smtClean="0">
                <a:solidFill>
                  <a:schemeClr val="tx1">
                    <a:lumMod val="75000"/>
                  </a:schemeClr>
                </a:solidFill>
                <a:ea typeface="ＭＳ Ｐゴシック" charset="-128"/>
              </a:rPr>
              <a:t>NYCDOE </a:t>
            </a:r>
            <a:r>
              <a:rPr lang="en-US" sz="1400" u="none" dirty="0">
                <a:solidFill>
                  <a:schemeClr val="tx1">
                    <a:lumMod val="75000"/>
                  </a:schemeClr>
                </a:solidFill>
                <a:ea typeface="ＭＳ Ｐゴシック" charset="-128"/>
              </a:rPr>
              <a:t>is in </a:t>
            </a:r>
            <a:r>
              <a:rPr lang="en-US" sz="1400" u="none" dirty="0" smtClean="0">
                <a:solidFill>
                  <a:schemeClr val="tx1">
                    <a:lumMod val="75000"/>
                  </a:schemeClr>
                </a:solidFill>
                <a:ea typeface="ＭＳ Ｐゴシック" charset="-128"/>
              </a:rPr>
              <a:t>“Maintenance </a:t>
            </a:r>
            <a:r>
              <a:rPr lang="en-US" sz="1400" u="none" dirty="0">
                <a:solidFill>
                  <a:schemeClr val="tx1">
                    <a:lumMod val="75000"/>
                  </a:schemeClr>
                </a:solidFill>
                <a:ea typeface="ＭＳ Ｐゴシック" charset="-128"/>
              </a:rPr>
              <a:t>of </a:t>
            </a:r>
            <a:r>
              <a:rPr lang="en-US" sz="1400" u="none" dirty="0" smtClean="0">
                <a:solidFill>
                  <a:schemeClr val="tx1">
                    <a:lumMod val="75000"/>
                  </a:schemeClr>
                </a:solidFill>
                <a:ea typeface="ＭＳ Ｐゴシック" charset="-128"/>
              </a:rPr>
              <a:t>Effort</a:t>
            </a:r>
            <a:r>
              <a:rPr lang="en-US" sz="1400" u="none" dirty="0">
                <a:solidFill>
                  <a:schemeClr val="tx1">
                    <a:lumMod val="75000"/>
                  </a:schemeClr>
                </a:solidFill>
                <a:ea typeface="ＭＳ Ｐゴシック" charset="-128"/>
              </a:rPr>
              <a:t>” status,  meaning that C4E funds will be used to maintain programs that were approved in prior years</a:t>
            </a:r>
            <a:r>
              <a:rPr lang="en-US" sz="1400" u="none" dirty="0" smtClean="0">
                <a:solidFill>
                  <a:schemeClr val="tx1">
                    <a:lumMod val="75000"/>
                  </a:schemeClr>
                </a:solidFill>
                <a:ea typeface="ＭＳ Ｐゴシック" charset="-128"/>
              </a:rPr>
              <a:t>.</a:t>
            </a:r>
            <a:endParaRPr lang="en-US" sz="1400" u="none" dirty="0">
              <a:solidFill>
                <a:schemeClr val="tx1">
                  <a:lumMod val="75000"/>
                </a:schemeClr>
              </a:solidFill>
              <a:ea typeface="ＭＳ Ｐゴシック" charset="-128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215826570"/>
              </p:ext>
            </p:extLst>
          </p:nvPr>
        </p:nvGraphicFramePr>
        <p:xfrm>
          <a:off x="232614" y="1392969"/>
          <a:ext cx="4259172" cy="3632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2362200" y="3276600"/>
            <a:ext cx="13716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/>
              <a:t>Restricted</a:t>
            </a:r>
            <a:endParaRPr lang="en-US" sz="18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t="20215"/>
          <a:stretch/>
        </p:blipFill>
        <p:spPr>
          <a:xfrm>
            <a:off x="103367" y="6329238"/>
            <a:ext cx="9040633" cy="52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24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2448106130"/>
              </p:ext>
            </p:extLst>
          </p:nvPr>
        </p:nvGraphicFramePr>
        <p:xfrm>
          <a:off x="1371600" y="1334532"/>
          <a:ext cx="6098074" cy="4274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4270" y="320116"/>
            <a:ext cx="4947920" cy="3702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NYC’s </a:t>
            </a:r>
            <a:r>
              <a:rPr dirty="0" smtClean="0"/>
              <a:t>201</a:t>
            </a:r>
            <a:r>
              <a:rPr lang="en-US" dirty="0" smtClean="0"/>
              <a:t>9</a:t>
            </a:r>
            <a:r>
              <a:rPr dirty="0" smtClean="0"/>
              <a:t>-</a:t>
            </a:r>
            <a:r>
              <a:rPr lang="en-US" dirty="0" smtClean="0"/>
              <a:t>20</a:t>
            </a:r>
            <a:r>
              <a:rPr dirty="0" smtClean="0"/>
              <a:t> </a:t>
            </a:r>
            <a:r>
              <a:rPr dirty="0"/>
              <a:t>Preliminary </a:t>
            </a:r>
            <a:r>
              <a:rPr spc="5" dirty="0"/>
              <a:t>C4E</a:t>
            </a:r>
            <a:r>
              <a:rPr spc="-155" dirty="0"/>
              <a:t> </a:t>
            </a:r>
            <a:r>
              <a:rPr dirty="0"/>
              <a:t>Plan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1849" y="5630671"/>
            <a:ext cx="744982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sz="1050" b="1" i="0" u="none" strike="noStrike" kern="1200" cap="none" spc="-2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FY</a:t>
            </a:r>
            <a:r>
              <a:rPr kumimoji="0" sz="105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20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20</a:t>
            </a:r>
            <a:r>
              <a:rPr kumimoji="0" sz="1050" b="1" i="0" u="none" strike="noStrike" kern="1200" cap="none" spc="-1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Contracts</a:t>
            </a:r>
            <a:r>
              <a:rPr kumimoji="0" sz="1050" b="1" i="0" u="none" strike="noStrike" kern="1200" cap="none" spc="-1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</a:t>
            </a:r>
            <a:r>
              <a:rPr kumimoji="0" sz="1050" b="1" i="0" u="none" strike="noStrike" kern="1200" cap="none" spc="-1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Excellence</a:t>
            </a:r>
            <a:r>
              <a:rPr kumimoji="0" sz="1050" b="1" i="0" u="none" strike="noStrike" kern="1200" cap="none" spc="-2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allocations</a:t>
            </a:r>
            <a:r>
              <a:rPr kumimoji="0" sz="1050" b="1" i="0" u="none" strike="noStrike" kern="1200" cap="none" spc="-2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described</a:t>
            </a:r>
            <a:r>
              <a:rPr kumimoji="0" sz="1050" b="1" i="0" u="none" strike="noStrike" kern="1200" cap="none" spc="-3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</a:t>
            </a:r>
            <a:r>
              <a:rPr kumimoji="0" sz="1050" b="1" i="0" u="none" strike="noStrike" kern="1200" cap="none" spc="-1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this</a:t>
            </a:r>
            <a:r>
              <a:rPr kumimoji="0" sz="1050" b="1" i="0" u="none" strike="noStrike" kern="1200" cap="none" spc="-1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</a:t>
            </a:r>
            <a:r>
              <a:rPr kumimoji="0" sz="1050" b="1" i="0" u="none" strike="noStrike" kern="1200" cap="none" spc="-2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</a:t>
            </a:r>
            <a:r>
              <a:rPr kumimoji="0" sz="1050" b="1" i="0" u="none" strike="noStrike" kern="1200" cap="none" spc="1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preliminary.</a:t>
            </a:r>
            <a:r>
              <a:rPr kumimoji="0" sz="1050" b="1" i="0" u="none" strike="noStrike" kern="1200" cap="none" spc="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Funds</a:t>
            </a:r>
            <a:r>
              <a:rPr kumimoji="0" sz="1050" b="1" i="0" u="none" strike="noStrike" kern="1200" cap="none" spc="-3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</a:t>
            </a:r>
            <a:r>
              <a:rPr kumimoji="0" sz="1050" b="1" i="0" u="none" strike="noStrike" kern="1200" cap="none" spc="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subject</a:t>
            </a:r>
            <a:r>
              <a:rPr kumimoji="0" sz="1050" b="1" i="0" u="none" strike="noStrike" kern="1200" cap="none" spc="-3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</a:t>
            </a:r>
            <a:r>
              <a:rPr kumimoji="0" sz="1050" b="1" i="0" u="none" strike="noStrike" kern="1200" cap="none" spc="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sz="105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public  engagement process and approval by the State Education Department. Please note that </a:t>
            </a:r>
            <a:r>
              <a:rPr kumimoji="0" sz="105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distribution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 all funds </a:t>
            </a:r>
            <a:r>
              <a:rPr kumimoji="0" sz="105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 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subject to allocation </a:t>
            </a:r>
            <a:r>
              <a:rPr kumimoji="0" sz="105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guidelines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 specified </a:t>
            </a:r>
            <a:r>
              <a:rPr kumimoji="0" sz="105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State</a:t>
            </a:r>
            <a:r>
              <a:rPr kumimoji="0" sz="1050" b="1" i="0" u="none" strike="noStrike" kern="1200" cap="none" spc="-17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regulations.</a:t>
            </a:r>
            <a:endParaRPr kumimoji="0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17948" y="4120800"/>
            <a:ext cx="156845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Discretionary  Allocations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2865" marR="59055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$</a:t>
            </a:r>
            <a:r>
              <a:rPr kumimoji="0" lang="en-US" sz="12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214 </a:t>
            </a:r>
            <a:r>
              <a:rPr kumimoji="0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million  </a:t>
            </a:r>
            <a:r>
              <a:rPr kumimoji="0" lang="en-US" sz="12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61</a:t>
            </a:r>
            <a:r>
              <a:rPr kumimoji="0" sz="12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%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3200" y="2499045"/>
            <a:ext cx="132714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2384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Targeted  </a:t>
            </a:r>
            <a:r>
              <a:rPr kumimoji="0" sz="1200" b="1" i="0" u="none" strike="noStrike" kern="120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ll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oca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tions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$</a:t>
            </a:r>
            <a:r>
              <a:rPr kumimoji="0" lang="en-US" sz="12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104 </a:t>
            </a:r>
            <a:r>
              <a:rPr kumimoji="0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million  </a:t>
            </a:r>
            <a:r>
              <a:rPr kumimoji="0" lang="en-US" sz="12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30</a:t>
            </a:r>
            <a:r>
              <a:rPr kumimoji="0" sz="12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%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71497" y="763904"/>
            <a:ext cx="5873750" cy="1090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 </a:t>
            </a:r>
            <a:r>
              <a:rPr kumimoji="0" sz="1200" b="1" i="0" u="none" strike="noStrike" kern="1200" cap="none" spc="-1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Propose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</a:t>
            </a:r>
            <a:r>
              <a:rPr kumimoji="0" sz="1200" b="1" i="0" u="none" strike="noStrike" kern="1200" cap="none" spc="-1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Allocate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$348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Million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Restricted</a:t>
            </a:r>
            <a:r>
              <a:rPr kumimoji="0" sz="1200" b="1" i="0" u="none" strike="noStrike" kern="1200" cap="none" spc="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Funds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4302760" marR="0" lvl="0" indent="0" algn="l" defTabSz="914400" rtl="0" eaLnBrk="1" fontAlgn="auto" latinLnBrk="0" hangingPunct="1">
              <a:lnSpc>
                <a:spcPct val="100000"/>
              </a:lnSpc>
              <a:spcBef>
                <a:spcPts val="11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Maintenance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</a:t>
            </a:r>
            <a:r>
              <a:rPr kumimoji="0" sz="1200" b="1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Effort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688840" marR="389255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$30</a:t>
            </a:r>
            <a:r>
              <a:rPr kumimoji="0" sz="1200" b="1" i="0" u="none" strike="noStrike" kern="1200" cap="none" spc="-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million  </a:t>
            </a:r>
            <a:r>
              <a:rPr kumimoji="0" lang="en-US" sz="1200" b="1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r>
            <a:r>
              <a:rPr kumimoji="0" sz="1200" b="1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%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00600" y="1447801"/>
            <a:ext cx="1554098" cy="407034"/>
          </a:xfrm>
          <a:custGeom>
            <a:avLst/>
            <a:gdLst/>
            <a:ahLst/>
            <a:cxnLst/>
            <a:rect l="l" t="t" r="r" b="b"/>
            <a:pathLst>
              <a:path w="2009775" h="504825">
                <a:moveTo>
                  <a:pt x="2009775" y="0"/>
                </a:moveTo>
                <a:lnTo>
                  <a:pt x="0" y="504825"/>
                </a:lnTo>
              </a:path>
            </a:pathLst>
          </a:custGeom>
          <a:ln w="9144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 marR="0" lvl="0" indent="0" algn="l" defTabSz="914400" rtl="0" eaLnBrk="1" fontAlgn="auto" latinLnBrk="0" hangingPunct="1">
              <a:lnSpc>
                <a:spcPts val="16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25400" marR="0" lvl="0" indent="0" algn="l" defTabSz="914400" rtl="0" eaLnBrk="1" fontAlgn="auto" latinLnBrk="0" hangingPunct="1">
                <a:lnSpc>
                  <a:spcPts val="165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8660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549276"/>
              </p:ext>
            </p:extLst>
          </p:nvPr>
        </p:nvGraphicFramePr>
        <p:xfrm>
          <a:off x="788174" y="866394"/>
          <a:ext cx="7651750" cy="37818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5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6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157">
                <a:tc grid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Discretionary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Allocations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800" b="1" spc="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03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4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Amount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9933"/>
                      </a:solidFill>
                      <a:prstDash val="solid"/>
                    </a:lnL>
                    <a:lnR w="12700">
                      <a:solidFill>
                        <a:srgbClr val="FF9933"/>
                      </a:solidFill>
                      <a:prstDash val="solid"/>
                    </a:lnR>
                    <a:lnB w="12700">
                      <a:solidFill>
                        <a:srgbClr val="FF99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50" dirty="0">
                        <a:latin typeface="Times New Roman"/>
                        <a:cs typeface="Times New Roman"/>
                      </a:endParaRPr>
                    </a:p>
                    <a:p>
                      <a:pPr marL="75565" marR="607695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400" b="1" dirty="0" smtClean="0">
                          <a:latin typeface="Arial"/>
                          <a:cs typeface="Arial"/>
                        </a:rPr>
                        <a:t>214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 million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in restricted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Contracts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Excellence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funds</a:t>
                      </a:r>
                      <a:r>
                        <a:rPr sz="14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were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released to 1,400+ schools in </a:t>
                      </a:r>
                      <a:r>
                        <a:rPr lang="en-US" sz="1400" dirty="0" smtClean="0">
                          <a:latin typeface="Arial"/>
                          <a:cs typeface="Arial"/>
                        </a:rPr>
                        <a:t>May</a:t>
                      </a:r>
                      <a:r>
                        <a:rPr sz="1400" spc="-2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201</a:t>
                      </a:r>
                      <a:r>
                        <a:rPr lang="en-US" sz="1400" dirty="0" smtClean="0">
                          <a:latin typeface="Arial"/>
                          <a:cs typeface="Arial"/>
                        </a:rPr>
                        <a:t>9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400" b="1" i="1" spc="-5" dirty="0" smtClean="0">
                          <a:latin typeface="Arial"/>
                          <a:cs typeface="Arial"/>
                        </a:rPr>
                        <a:t>61</a:t>
                      </a:r>
                      <a:r>
                        <a:rPr sz="1400" b="1" i="1" spc="-5" dirty="0" smtClean="0">
                          <a:latin typeface="Arial"/>
                          <a:cs typeface="Arial"/>
                        </a:rPr>
                        <a:t>% </a:t>
                      </a:r>
                      <a:r>
                        <a:rPr sz="1400" i="1" dirty="0">
                          <a:latin typeface="Arial"/>
                          <a:cs typeface="Arial"/>
                        </a:rPr>
                        <a:t>of total </a:t>
                      </a:r>
                      <a:r>
                        <a:rPr sz="1400" i="1" spc="-5" dirty="0">
                          <a:latin typeface="Arial"/>
                          <a:cs typeface="Arial"/>
                        </a:rPr>
                        <a:t>restricted </a:t>
                      </a:r>
                      <a:r>
                        <a:rPr sz="1400" i="1" dirty="0">
                          <a:latin typeface="Arial"/>
                          <a:cs typeface="Arial"/>
                        </a:rPr>
                        <a:t>Contract</a:t>
                      </a:r>
                      <a:r>
                        <a:rPr sz="1400" i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 smtClean="0">
                          <a:latin typeface="Arial"/>
                          <a:cs typeface="Arial"/>
                        </a:rPr>
                        <a:t>funds</a:t>
                      </a:r>
                      <a:r>
                        <a:rPr lang="en-US" sz="1400" i="1" dirty="0" smtClean="0">
                          <a:latin typeface="Arial"/>
                          <a:cs typeface="Arial"/>
                        </a:rPr>
                        <a:t>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9933"/>
                      </a:solidFill>
                      <a:prstDash val="solid"/>
                    </a:lnL>
                    <a:lnR w="12700">
                      <a:solidFill>
                        <a:srgbClr val="FF9933"/>
                      </a:solidFill>
                      <a:prstDash val="solid"/>
                    </a:lnR>
                    <a:lnT w="12700">
                      <a:solidFill>
                        <a:srgbClr val="FF9933"/>
                      </a:solidFill>
                      <a:prstDash val="solid"/>
                    </a:lnT>
                    <a:lnB w="12700">
                      <a:solidFill>
                        <a:srgbClr val="FF99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62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Use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9933"/>
                      </a:solidFill>
                      <a:prstDash val="solid"/>
                    </a:lnL>
                    <a:lnR w="12700">
                      <a:solidFill>
                        <a:srgbClr val="FF9933"/>
                      </a:solidFill>
                      <a:prstDash val="solid"/>
                    </a:lnR>
                    <a:lnT w="12700">
                      <a:solidFill>
                        <a:srgbClr val="FF9933"/>
                      </a:solidFill>
                      <a:prstDash val="solid"/>
                    </a:lnT>
                    <a:lnB w="12700">
                      <a:solidFill>
                        <a:srgbClr val="FF99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361950" indent="-286385">
                        <a:lnSpc>
                          <a:spcPct val="100000"/>
                        </a:lnSpc>
                        <a:spcBef>
                          <a:spcPts val="1000"/>
                        </a:spcBef>
                        <a:buFont typeface="Wingdings" panose="05000000000000000000" pitchFamily="2" charset="2"/>
                        <a:buChar char="Ø"/>
                        <a:tabLst>
                          <a:tab pos="361950" algn="l"/>
                          <a:tab pos="362585" algn="l"/>
                        </a:tabLst>
                      </a:pPr>
                      <a:r>
                        <a:rPr sz="1400" dirty="0" smtClean="0">
                          <a:latin typeface="Arial"/>
                          <a:cs typeface="Arial"/>
                        </a:rPr>
                        <a:t>Continuity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service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existing C4E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programs.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Arial"/>
                        <a:buChar char="•"/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361950" marR="140335" indent="-286385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361950" algn="l"/>
                          <a:tab pos="362585" algn="l"/>
                        </a:tabLst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However,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if a school cannot maintain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effort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because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significant  changes in its student population or its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overall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instructional 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strategy,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it could choose to reallocate funds to a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different  allowable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area.</a:t>
                      </a:r>
                    </a:p>
                  </a:txBody>
                  <a:tcPr marL="0" marR="0" marT="0" marB="0">
                    <a:lnL w="12700">
                      <a:solidFill>
                        <a:srgbClr val="FF9933"/>
                      </a:solidFill>
                      <a:prstDash val="solid"/>
                    </a:lnL>
                    <a:lnR w="12700">
                      <a:solidFill>
                        <a:srgbClr val="FF9933"/>
                      </a:solidFill>
                      <a:prstDash val="solid"/>
                    </a:lnR>
                    <a:lnT w="12700">
                      <a:solidFill>
                        <a:srgbClr val="FF9933"/>
                      </a:solidFill>
                      <a:prstDash val="solid"/>
                    </a:lnT>
                    <a:lnB w="12700">
                      <a:solidFill>
                        <a:srgbClr val="FF99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647643"/>
              </p:ext>
            </p:extLst>
          </p:nvPr>
        </p:nvGraphicFramePr>
        <p:xfrm>
          <a:off x="901598" y="475487"/>
          <a:ext cx="7567929" cy="38844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6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1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713">
                <a:tc grid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Targeted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Allocations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71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4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Amount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5016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lang="en-US" sz="1200" spc="-5" dirty="0" smtClean="0">
                        <a:solidFill>
                          <a:srgbClr val="3333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4930" marR="5016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5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 </a:t>
                      </a:r>
                      <a:r>
                        <a:rPr sz="1400" b="1" spc="-20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1" spc="-20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r>
                        <a:rPr sz="1400" b="1" spc="-20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million </a:t>
                      </a:r>
                      <a:r>
                        <a:rPr sz="14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1400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C4E </a:t>
                      </a:r>
                      <a:r>
                        <a:rPr sz="14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funds </a:t>
                      </a:r>
                      <a:r>
                        <a:rPr sz="1400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were </a:t>
                      </a:r>
                      <a:r>
                        <a:rPr sz="14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targeted for specific  programs. Schools </a:t>
                      </a:r>
                      <a:r>
                        <a:rPr sz="1400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receiving </a:t>
                      </a:r>
                      <a:r>
                        <a:rPr sz="14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allocations </a:t>
                      </a:r>
                      <a:r>
                        <a:rPr sz="1400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were </a:t>
                      </a:r>
                      <a:r>
                        <a:rPr sz="14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chosen based</a:t>
                      </a:r>
                      <a:r>
                        <a:rPr sz="1400" spc="-204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4930" marR="53086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 </a:t>
                      </a:r>
                      <a:r>
                        <a:rPr sz="1400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</a:t>
                      </a:r>
                      <a:r>
                        <a:rPr sz="14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need and b) capacity to carry out the</a:t>
                      </a:r>
                      <a:r>
                        <a:rPr sz="1400" spc="-254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  programs.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400" b="1" i="1" spc="-5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r>
                        <a:rPr sz="1400" b="1" i="1" spc="-5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sz="1400" i="1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total </a:t>
                      </a:r>
                      <a:r>
                        <a:rPr sz="1400" i="1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restricted </a:t>
                      </a:r>
                      <a:r>
                        <a:rPr sz="1400" i="1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</a:t>
                      </a:r>
                      <a:r>
                        <a:rPr sz="1400" i="1" spc="-13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i="1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funds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9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1340"/>
                        </a:spcBef>
                      </a:pPr>
                      <a:r>
                        <a:rPr sz="14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Use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116839">
                        <a:lnSpc>
                          <a:spcPct val="100000"/>
                        </a:lnSpc>
                      </a:pPr>
                      <a:endParaRPr lang="en-US" sz="1200" dirty="0" smtClean="0">
                        <a:solidFill>
                          <a:srgbClr val="333333"/>
                        </a:solidFill>
                        <a:latin typeface="Arial"/>
                        <a:cs typeface="Arial"/>
                      </a:endParaRPr>
                    </a:p>
                    <a:p>
                      <a:pPr marL="74930" marR="116839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Funds</a:t>
                      </a:r>
                      <a:r>
                        <a:rPr sz="1400" spc="-35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will be allocated directly to schools for specific programs, including but not limited to: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628650" marR="604520" lvl="1" indent="-171450">
                        <a:lnSpc>
                          <a:spcPct val="100000"/>
                        </a:lnSpc>
                        <a:spcBef>
                          <a:spcPts val="204"/>
                        </a:spcBef>
                        <a:buClrTx/>
                        <a:buFont typeface="Wingdings" panose="05000000000000000000" pitchFamily="2" charset="2"/>
                        <a:buChar char="Ø"/>
                        <a:tabLst>
                          <a:tab pos="363855" algn="l"/>
                        </a:tabLst>
                      </a:pPr>
                      <a:r>
                        <a:rPr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90</a:t>
                      </a:r>
                      <a:r>
                        <a:rPr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million – </a:t>
                      </a:r>
                      <a:r>
                        <a:rPr sz="1200" i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Integrated Co </a:t>
                      </a:r>
                      <a:r>
                        <a:rPr sz="1200" i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sz="1200" i="1" spc="-2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Teaching </a:t>
                      </a:r>
                      <a:r>
                        <a:rPr sz="1200" i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Classrooms</a:t>
                      </a:r>
                      <a:r>
                        <a:rPr sz="1200" i="1" spc="-15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(ICT)  (Formerly </a:t>
                      </a:r>
                      <a:r>
                        <a:rPr sz="1200" i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Collaborative </a:t>
                      </a:r>
                      <a:r>
                        <a:rPr sz="1200" i="1" spc="-3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Team </a:t>
                      </a:r>
                      <a:r>
                        <a:rPr sz="1200" i="1" spc="-2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i="1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(CTT</a:t>
                      </a:r>
                      <a:r>
                        <a:rPr sz="1200" i="1" spc="-5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))</a:t>
                      </a:r>
                      <a:endParaRPr lang="en-US" sz="1200" i="1" spc="-5" dirty="0" smtClean="0">
                        <a:solidFill>
                          <a:srgbClr val="333333"/>
                        </a:solidFill>
                        <a:latin typeface="Arial"/>
                        <a:cs typeface="Arial"/>
                      </a:endParaRPr>
                    </a:p>
                    <a:p>
                      <a:pPr marL="457200" marR="604520" lvl="1" indent="0">
                        <a:lnSpc>
                          <a:spcPct val="100000"/>
                        </a:lnSpc>
                        <a:spcBef>
                          <a:spcPts val="204"/>
                        </a:spcBef>
                        <a:buClr>
                          <a:srgbClr val="6699CC"/>
                        </a:buClr>
                        <a:buFont typeface="Wingdings" panose="05000000000000000000" pitchFamily="2" charset="2"/>
                        <a:buNone/>
                        <a:tabLst>
                          <a:tab pos="363855" algn="l"/>
                        </a:tabLst>
                      </a:pP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28650" lvl="1" indent="-171450">
                        <a:lnSpc>
                          <a:spcPct val="100000"/>
                        </a:lnSpc>
                        <a:spcBef>
                          <a:spcPts val="545"/>
                        </a:spcBef>
                        <a:buClrTx/>
                        <a:buFont typeface="Wingdings" panose="05000000000000000000" pitchFamily="2" charset="2"/>
                        <a:buChar char="Ø"/>
                        <a:tabLst>
                          <a:tab pos="363855" algn="l"/>
                        </a:tabLst>
                      </a:pPr>
                      <a:r>
                        <a:rPr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9.1</a:t>
                      </a:r>
                      <a:r>
                        <a:rPr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million – </a:t>
                      </a:r>
                      <a:r>
                        <a:rPr sz="1200" i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Full-Day</a:t>
                      </a:r>
                      <a:r>
                        <a:rPr sz="1200" i="1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Pre-K</a:t>
                      </a:r>
                      <a:endParaRPr lang="en-US" sz="1200" i="1" dirty="0" smtClean="0">
                        <a:solidFill>
                          <a:srgbClr val="333333"/>
                        </a:solidFill>
                        <a:latin typeface="Arial"/>
                        <a:cs typeface="Arial"/>
                      </a:endParaRPr>
                    </a:p>
                    <a:p>
                      <a:pPr marL="457200" lvl="1" indent="0">
                        <a:lnSpc>
                          <a:spcPct val="100000"/>
                        </a:lnSpc>
                        <a:spcBef>
                          <a:spcPts val="545"/>
                        </a:spcBef>
                        <a:buClr>
                          <a:srgbClr val="6699CC"/>
                        </a:buClr>
                        <a:buFont typeface="Wingdings" panose="05000000000000000000" pitchFamily="2" charset="2"/>
                        <a:buNone/>
                        <a:tabLst>
                          <a:tab pos="363855" algn="l"/>
                        </a:tabLst>
                      </a:pP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28650" lvl="1" indent="-171450">
                        <a:lnSpc>
                          <a:spcPct val="100000"/>
                        </a:lnSpc>
                        <a:spcBef>
                          <a:spcPts val="755"/>
                        </a:spcBef>
                        <a:buClrTx/>
                        <a:buFont typeface="Wingdings" panose="05000000000000000000" pitchFamily="2" charset="2"/>
                        <a:buChar char="Ø"/>
                        <a:tabLst>
                          <a:tab pos="363855" algn="l"/>
                        </a:tabLst>
                      </a:pPr>
                      <a:r>
                        <a:rPr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4.7 </a:t>
                      </a:r>
                      <a:r>
                        <a:rPr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million </a:t>
                      </a:r>
                      <a:r>
                        <a:rPr sz="1200" i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– Autism Spectrum Disorder (ASD)</a:t>
                      </a:r>
                      <a:r>
                        <a:rPr sz="1200" i="1" spc="-24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Classrooms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633448"/>
              </p:ext>
            </p:extLst>
          </p:nvPr>
        </p:nvGraphicFramePr>
        <p:xfrm>
          <a:off x="888791" y="4495800"/>
          <a:ext cx="7567930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7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854">
                <a:tc grid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Maintenance of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Effort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3366CC"/>
                      </a:solidFill>
                      <a:prstDash val="solid"/>
                    </a:lnL>
                    <a:lnR w="12700">
                      <a:solidFill>
                        <a:srgbClr val="3366CC"/>
                      </a:solidFill>
                      <a:prstDash val="solid"/>
                    </a:lnR>
                    <a:lnT w="12700">
                      <a:solidFill>
                        <a:srgbClr val="3366CC"/>
                      </a:solidFill>
                      <a:prstDash val="solid"/>
                    </a:lnT>
                    <a:solidFill>
                      <a:srgbClr val="6F2F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4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Amount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3366CC"/>
                      </a:solidFill>
                      <a:prstDash val="solid"/>
                    </a:lnL>
                    <a:lnR w="12700">
                      <a:solidFill>
                        <a:srgbClr val="6F2F9F"/>
                      </a:solidFill>
                      <a:prstDash val="solid"/>
                    </a:lnR>
                    <a:lnB w="12700">
                      <a:solidFill>
                        <a:srgbClr val="6F2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200" b="1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200" b="1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sz="1200" b="1" spc="-15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million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lang="en-US" sz="1200" b="1" i="1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sz="1200" b="1" i="1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sz="1200" i="1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total restricted </a:t>
                      </a:r>
                      <a:r>
                        <a:rPr sz="1200" i="1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</a:t>
                      </a:r>
                      <a:r>
                        <a:rPr sz="1200" i="1" spc="-14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i="1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funds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6F2F9F"/>
                      </a:solidFill>
                      <a:prstDash val="solid"/>
                    </a:lnL>
                    <a:lnR w="12700">
                      <a:solidFill>
                        <a:srgbClr val="6F2F9F"/>
                      </a:solidFill>
                      <a:prstDash val="solid"/>
                    </a:lnR>
                    <a:lnT w="12700">
                      <a:solidFill>
                        <a:srgbClr val="6F2F9F"/>
                      </a:solidFill>
                      <a:prstDash val="solid"/>
                    </a:lnT>
                    <a:lnB w="12700">
                      <a:solidFill>
                        <a:srgbClr val="6F2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Use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3366CC"/>
                      </a:solidFill>
                      <a:prstDash val="solid"/>
                    </a:lnL>
                    <a:lnR w="12700">
                      <a:solidFill>
                        <a:srgbClr val="6F2F9F"/>
                      </a:solidFill>
                      <a:prstDash val="solid"/>
                    </a:lnR>
                    <a:lnT w="12700">
                      <a:solidFill>
                        <a:srgbClr val="6F2F9F"/>
                      </a:solidFill>
                      <a:prstDash val="solid"/>
                    </a:lnT>
                    <a:lnB w="12700">
                      <a:solidFill>
                        <a:srgbClr val="6F2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8572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200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proposes to spend these funds to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maintain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summer programs</a:t>
                      </a:r>
                      <a:r>
                        <a:rPr sz="1200" spc="-204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impacting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students </a:t>
                      </a:r>
                      <a:r>
                        <a:rPr sz="1200" spc="-1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lowest academic achievement in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200" spc="-7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6F2F9F"/>
                      </a:solidFill>
                      <a:prstDash val="solid"/>
                    </a:lnL>
                    <a:lnR w="12700">
                      <a:solidFill>
                        <a:srgbClr val="3366CC"/>
                      </a:solidFill>
                      <a:prstDash val="solid"/>
                    </a:lnR>
                    <a:lnT w="12700">
                      <a:solidFill>
                        <a:srgbClr val="6F2F9F"/>
                      </a:solidFill>
                      <a:prstDash val="solid"/>
                    </a:lnT>
                    <a:lnB w="12700">
                      <a:solidFill>
                        <a:srgbClr val="6F2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hart 23"/>
          <p:cNvGraphicFramePr/>
          <p:nvPr>
            <p:extLst/>
          </p:nvPr>
        </p:nvGraphicFramePr>
        <p:xfrm>
          <a:off x="381000" y="1760220"/>
          <a:ext cx="7086600" cy="441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How </a:t>
            </a:r>
            <a:r>
              <a:rPr spc="5" dirty="0"/>
              <a:t>C4E </a:t>
            </a:r>
            <a:r>
              <a:rPr dirty="0"/>
              <a:t>Dollars Are</a:t>
            </a:r>
            <a:r>
              <a:rPr spc="-125" dirty="0"/>
              <a:t> </a:t>
            </a:r>
            <a:r>
              <a:rPr dirty="0"/>
              <a:t>Spent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023" y="731266"/>
            <a:ext cx="416052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35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Expenditures for the $348 </a:t>
            </a:r>
            <a:r>
              <a:rPr kumimoji="0" sz="1350" b="1" i="0" u="none" strike="noStrike" kern="1200" cap="none" spc="-5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Million </a:t>
            </a:r>
            <a:r>
              <a:rPr kumimoji="0" sz="135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Restricted</a:t>
            </a:r>
            <a:r>
              <a:rPr kumimoji="0" sz="1350" b="1" i="0" u="none" strike="noStrike" kern="1200" cap="none" spc="-125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35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Funds</a:t>
            </a:r>
            <a:endParaRPr kumimoji="0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40225" y="2216341"/>
            <a:ext cx="927100" cy="372110"/>
          </a:xfrm>
          <a:custGeom>
            <a:avLst/>
            <a:gdLst/>
            <a:ahLst/>
            <a:cxnLst/>
            <a:rect l="l" t="t" r="r" b="b"/>
            <a:pathLst>
              <a:path w="927100" h="372110">
                <a:moveTo>
                  <a:pt x="0" y="371855"/>
                </a:moveTo>
                <a:lnTo>
                  <a:pt x="868680" y="0"/>
                </a:lnTo>
                <a:lnTo>
                  <a:pt x="926591" y="0"/>
                </a:lnTo>
              </a:path>
            </a:pathLst>
          </a:custGeom>
          <a:ln w="9144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/>
          <p:nvPr/>
        </p:nvSpPr>
        <p:spPr>
          <a:xfrm rot="2872351" flipH="1">
            <a:off x="3915817" y="1780899"/>
            <a:ext cx="226964" cy="385679"/>
          </a:xfrm>
          <a:custGeom>
            <a:avLst/>
            <a:gdLst/>
            <a:ahLst/>
            <a:cxnLst/>
            <a:rect l="l" t="t" r="r" b="b"/>
            <a:pathLst>
              <a:path w="163195" h="231775">
                <a:moveTo>
                  <a:pt x="0" y="231648"/>
                </a:moveTo>
                <a:lnTo>
                  <a:pt x="106680" y="0"/>
                </a:lnTo>
                <a:lnTo>
                  <a:pt x="163068" y="0"/>
                </a:lnTo>
              </a:path>
            </a:pathLst>
          </a:custGeom>
          <a:ln w="9144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41447" y="4723384"/>
            <a:ext cx="2239899" cy="5642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 marR="0" lvl="0" indent="0" algn="l" defTabSz="914400" rtl="0" eaLnBrk="1" fontAlgn="auto" latinLnBrk="0" hangingPunct="1">
              <a:lnSpc>
                <a:spcPts val="2115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Teachers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5080" lvl="0" indent="0" algn="ctr" defTabSz="914400" rtl="0" eaLnBrk="1" fontAlgn="auto" latinLnBrk="0" hangingPunct="1">
              <a:lnSpc>
                <a:spcPts val="208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$</a:t>
            </a:r>
            <a:r>
              <a:rPr kumimoji="0" lang="en-US" sz="18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322 </a:t>
            </a:r>
            <a:r>
              <a:rPr kumimoji="0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million  </a:t>
            </a:r>
            <a:r>
              <a:rPr kumimoji="0" lang="en-US" sz="1800" b="1" i="0" u="none" strike="noStrike" kern="1200" cap="none" spc="-1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92</a:t>
            </a:r>
            <a:r>
              <a:rPr kumimoji="0" sz="1800" b="1" i="0" u="none" strike="noStrike" kern="1200" cap="none" spc="-1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%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08358" y="1517015"/>
            <a:ext cx="1417955" cy="85851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lvl="0" indent="57150" algn="ctr" defTabSz="914400" rtl="0" eaLnBrk="1" fontAlgn="auto" latinLnBrk="0" hangingPunct="1">
              <a:lnSpc>
                <a:spcPts val="1660"/>
              </a:lnSpc>
              <a:spcBef>
                <a:spcPts val="1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Pupil Personnel 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Service</a:t>
            </a:r>
            <a:r>
              <a:rPr kumimoji="0" sz="1400" b="0" i="0" u="none" strike="noStrike" kern="1200" cap="none" spc="-4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Providers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" marR="0" lvl="0" indent="0" algn="ctr" defTabSz="914400" rtl="0" eaLnBrk="1" fontAlgn="auto" latinLnBrk="0" hangingPunct="1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$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17</a:t>
            </a:r>
            <a:r>
              <a:rPr kumimoji="0" sz="1400" b="0" i="0" u="none" strike="noStrike" kern="1200" cap="none" spc="-3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million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ts val="16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%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71305" y="1089977"/>
            <a:ext cx="1557655" cy="85407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065" marR="5080" lvl="0" indent="48260" algn="ctr" defTabSz="914400" rtl="0" eaLnBrk="1" fontAlgn="auto" latinLnBrk="0" hangingPunct="1">
              <a:lnSpc>
                <a:spcPts val="1620"/>
              </a:lnSpc>
              <a:spcBef>
                <a:spcPts val="20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Other than  Personnel</a:t>
            </a:r>
            <a:r>
              <a:rPr kumimoji="0" sz="1400" b="0" i="0" u="none" strike="noStrike" kern="1200" cap="none" spc="-7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Services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35" marR="0" lvl="0" indent="0" algn="ctr" defTabSz="914400" rtl="0" eaLnBrk="1" fontAlgn="auto" latinLnBrk="0" hangingPunct="1">
              <a:lnSpc>
                <a:spcPts val="15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$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9.4</a:t>
            </a:r>
            <a:r>
              <a:rPr kumimoji="0" sz="1400" b="0" i="0" u="none" strike="noStrike" kern="1200" cap="none" spc="-25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million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ts val="16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</a:t>
            </a:r>
            <a:r>
              <a:rPr kumimoji="0" sz="1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%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268210" y="4847080"/>
            <a:ext cx="116205" cy="114300"/>
          </a:xfrm>
          <a:custGeom>
            <a:avLst/>
            <a:gdLst/>
            <a:ahLst/>
            <a:cxnLst/>
            <a:rect l="l" t="t" r="r" b="b"/>
            <a:pathLst>
              <a:path w="116204" h="114300">
                <a:moveTo>
                  <a:pt x="0" y="114300"/>
                </a:moveTo>
                <a:lnTo>
                  <a:pt x="115824" y="114300"/>
                </a:lnTo>
                <a:lnTo>
                  <a:pt x="11582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268211" y="3292339"/>
            <a:ext cx="116205" cy="116205"/>
          </a:xfrm>
          <a:custGeom>
            <a:avLst/>
            <a:gdLst/>
            <a:ahLst/>
            <a:cxnLst/>
            <a:rect l="l" t="t" r="r" b="b"/>
            <a:pathLst>
              <a:path w="116204" h="116205">
                <a:moveTo>
                  <a:pt x="0" y="115824"/>
                </a:moveTo>
                <a:lnTo>
                  <a:pt x="115824" y="115824"/>
                </a:lnTo>
                <a:lnTo>
                  <a:pt x="115824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solidFill>
            <a:srgbClr val="80B34D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24421" y="4723384"/>
            <a:ext cx="2221865" cy="569387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ts val="207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Assistant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Principals</a:t>
            </a:r>
            <a:r>
              <a:rPr kumimoji="0" sz="1800" b="0" i="0" u="none" strike="noStrike" kern="1200" cap="none" spc="-7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&amp;  </a:t>
            </a:r>
            <a:r>
              <a:rPr kumimoji="0" sz="18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Principals</a:t>
            </a:r>
            <a:r>
              <a:rPr kumimoji="0" lang="en-US" sz="18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(&lt;0.1% $83,143)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268211" y="3688079"/>
            <a:ext cx="116205" cy="116205"/>
          </a:xfrm>
          <a:custGeom>
            <a:avLst/>
            <a:gdLst/>
            <a:ahLst/>
            <a:cxnLst/>
            <a:rect l="l" t="t" r="r" b="b"/>
            <a:pathLst>
              <a:path w="116204" h="116204">
                <a:moveTo>
                  <a:pt x="0" y="115824"/>
                </a:moveTo>
                <a:lnTo>
                  <a:pt x="115824" y="115824"/>
                </a:lnTo>
                <a:lnTo>
                  <a:pt x="115824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268211" y="4270247"/>
            <a:ext cx="116205" cy="114300"/>
          </a:xfrm>
          <a:custGeom>
            <a:avLst/>
            <a:gdLst/>
            <a:ahLst/>
            <a:cxnLst/>
            <a:rect l="l" t="t" r="r" b="b"/>
            <a:pathLst>
              <a:path w="116204" h="114300">
                <a:moveTo>
                  <a:pt x="0" y="114300"/>
                </a:moveTo>
                <a:lnTo>
                  <a:pt x="115824" y="114300"/>
                </a:lnTo>
                <a:lnTo>
                  <a:pt x="11582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555555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24421" y="3578479"/>
            <a:ext cx="2452370" cy="114490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ts val="207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Pupil Personnel Service  Providers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ts val="2115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Other than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Personnel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ts val="211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Services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 marR="0" lvl="0" indent="0" algn="l" defTabSz="914400" rtl="0" eaLnBrk="1" fontAlgn="auto" latinLnBrk="0" hangingPunct="1">
              <a:lnSpc>
                <a:spcPts val="16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25400" marR="0" lvl="0" indent="0" algn="l" defTabSz="914400" rtl="0" eaLnBrk="1" fontAlgn="auto" latinLnBrk="0" hangingPunct="1">
                <a:lnSpc>
                  <a:spcPts val="165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5" name="object 20"/>
          <p:cNvSpPr txBox="1"/>
          <p:nvPr/>
        </p:nvSpPr>
        <p:spPr>
          <a:xfrm>
            <a:off x="6427914" y="3200400"/>
            <a:ext cx="2452370" cy="300082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ts val="207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Teachers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2328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99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5670</TotalTime>
  <Words>1566</Words>
  <Application>Microsoft Office PowerPoint</Application>
  <PresentationFormat>On-screen Show (4:3)</PresentationFormat>
  <Paragraphs>271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Times New Roman</vt:lpstr>
      <vt:lpstr>Wingdings</vt:lpstr>
      <vt:lpstr>Office Theme</vt:lpstr>
      <vt:lpstr>PowerPoint Presentation</vt:lpstr>
      <vt:lpstr>Contracts for Excellence (C4E) Overview</vt:lpstr>
      <vt:lpstr>Contracts for Excellence (C4E) Requirements</vt:lpstr>
      <vt:lpstr>Contracts for Excellence Requirements (cont’d)</vt:lpstr>
      <vt:lpstr>State C4E Funding Breakdown 2019-20</vt:lpstr>
      <vt:lpstr>NYC’s 2019-20 Preliminary C4E Plan</vt:lpstr>
      <vt:lpstr>PowerPoint Presentation</vt:lpstr>
      <vt:lpstr>PowerPoint Presentation</vt:lpstr>
      <vt:lpstr>How C4E Dollars Are Spent</vt:lpstr>
      <vt:lpstr>PowerPoint Presentation</vt:lpstr>
      <vt:lpstr>School Year 19-20 C4E Plan: All Funds By Program Strategy – Citywide*</vt:lpstr>
      <vt:lpstr>19-20 C4E Plan: All Funds By Program Strategy – Citywide*</vt:lpstr>
      <vt:lpstr>Class Size as an Allowable Activity During the 2019 – 2020 School Year </vt:lpstr>
      <vt:lpstr>Public Comment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Steele Phylesia</dc:creator>
  <cp:lastModifiedBy>Hendricks Andre</cp:lastModifiedBy>
  <cp:revision>73</cp:revision>
  <cp:lastPrinted>2018-06-25T19:42:21Z</cp:lastPrinted>
  <dcterms:created xsi:type="dcterms:W3CDTF">2018-05-02T14:57:59Z</dcterms:created>
  <dcterms:modified xsi:type="dcterms:W3CDTF">2019-09-26T18:47:55Z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2017-07-21T00:00:00Z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2018-05-02T00:00:00Z</vt:filetime>
  </property>
</Properties>
</file>